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60" r:id="rId4"/>
    <p:sldId id="261" r:id="rId5"/>
    <p:sldId id="273" r:id="rId6"/>
    <p:sldId id="264" r:id="rId7"/>
    <p:sldId id="274" r:id="rId8"/>
    <p:sldId id="276" r:id="rId9"/>
    <p:sldId id="275" r:id="rId10"/>
    <p:sldId id="268" r:id="rId11"/>
    <p:sldId id="272" r:id="rId12"/>
    <p:sldId id="270" r:id="rId13"/>
  </p:sldIdLst>
  <p:sldSz cx="18288000" cy="10287000"/>
  <p:notesSz cx="6858000" cy="9144000"/>
  <p:embeddedFontLst>
    <p:embeddedFont>
      <p:font typeface="Gotham" pitchFamily="2" charset="0"/>
      <p:regular r:id="rId15"/>
      <p:bold r:id="rId16"/>
      <p:italic r:id="rId17"/>
      <p:boldItalic r:id="rId18"/>
    </p:embeddedFont>
    <p:embeddedFont>
      <p:font typeface="Inter Bold" panose="020B0802030000000004" pitchFamily="34" charset="0"/>
      <p:regular r:id="rId19"/>
      <p:bold r:id="rId20"/>
    </p:embeddedFont>
    <p:embeddedFont>
      <p:font typeface="Inter Heavy" panose="02000503000000020004" pitchFamily="2" charset="0"/>
      <p:regular r:id="rId21"/>
      <p:bold r:id="rId22"/>
    </p:embeddedFont>
    <p:embeddedFont>
      <p:font typeface="Inter Medium" panose="02000503000000020004" pitchFamily="2" charset="0"/>
      <p:regular r:id="rId23"/>
    </p:embeddedFont>
    <p:embeddedFont>
      <p:font typeface="Inter Ultra-Bold" panose="02000503000000020004" pitchFamily="2" charset="0"/>
      <p:regular r:id="rId24"/>
      <p:bold r:id="rId25"/>
    </p:embeddedFont>
    <p:embeddedFont>
      <p:font typeface="Montserrat Semi-Bold" pitchFamily="2" charset="77"/>
      <p:regular r:id="rId26"/>
      <p:bold r:id="rId27"/>
    </p:embeddedFont>
    <p:embeddedFont>
      <p:font typeface="Open Sans" panose="020B0606030504020204" pitchFamily="34" charset="0"/>
      <p:regular r:id="rId28"/>
      <p:bold r:id="rId29"/>
      <p:italic r:id="rId30"/>
      <p:boldItalic r:id="rId31"/>
    </p:embeddedFont>
    <p:embeddedFont>
      <p:font typeface="Open Sans Bold" pitchFamily="2" charset="0"/>
      <p:regular r:id="rId32"/>
      <p:bold r:id="rId33"/>
    </p:embeddedFont>
    <p:embeddedFont>
      <p:font typeface="Open Sans Medium" pitchFamily="2" charset="0"/>
      <p:regular r:id="rId34"/>
    </p:embeddedFont>
    <p:embeddedFont>
      <p:font typeface="Open Sans Semi-Bold" pitchFamily="2" charset="0"/>
      <p:regular r:id="rId35"/>
      <p:bold r:id="rId36"/>
    </p:embeddedFont>
    <p:embeddedFont>
      <p:font typeface="Playfair Display Italics" panose="020F0502020204030204" pitchFamily="34" charset="0"/>
      <p:regular r:id="rId37"/>
      <p:bold r:id="rId38"/>
      <p:italic r:id="rId39"/>
      <p:boldItalic r:id="rId40"/>
    </p:embeddedFont>
    <p:embeddedFont>
      <p:font typeface="Public Sans" panose="020F0502020204030204" pitchFamily="34" charset="0"/>
      <p:regular r:id="rId41"/>
      <p:bold r:id="rId42"/>
      <p:italic r:id="rId43"/>
      <p:boldItalic r:id="rId44"/>
    </p:embeddedFont>
    <p:embeddedFont>
      <p:font typeface="Public Sans Bold" panose="020F0502020204030204" pitchFamily="34" charset="0"/>
      <p:regular r:id="rId45"/>
      <p:bold r:id="rId46"/>
      <p:italic r:id="rId47"/>
      <p:boldItalic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4D2"/>
    <a:srgbClr val="B2B08F"/>
    <a:srgbClr val="17726D"/>
    <a:srgbClr val="4F81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autoAdjust="0"/>
    <p:restoredTop sz="94626" autoAdjust="0"/>
  </p:normalViewPr>
  <p:slideViewPr>
    <p:cSldViewPr>
      <p:cViewPr varScale="1">
        <p:scale>
          <a:sx n="80" d="100"/>
          <a:sy n="80" d="100"/>
        </p:scale>
        <p:origin x="520"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font" Target="fonts/font25.fntdata"/><Relationship Id="rId21" Type="http://schemas.openxmlformats.org/officeDocument/2006/relationships/font" Target="fonts/font7.fntdata"/><Relationship Id="rId34" Type="http://schemas.openxmlformats.org/officeDocument/2006/relationships/font" Target="fonts/font20.fntdata"/><Relationship Id="rId42" Type="http://schemas.openxmlformats.org/officeDocument/2006/relationships/font" Target="fonts/font28.fntdata"/><Relationship Id="rId47" Type="http://schemas.openxmlformats.org/officeDocument/2006/relationships/font" Target="fonts/font33.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2.fntdata"/><Relationship Id="rId29" Type="http://schemas.openxmlformats.org/officeDocument/2006/relationships/font" Target="fonts/font15.fntdata"/><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font" Target="fonts/font26.fntdata"/><Relationship Id="rId45" Type="http://schemas.openxmlformats.org/officeDocument/2006/relationships/font" Target="fonts/font31.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4" Type="http://schemas.openxmlformats.org/officeDocument/2006/relationships/font" Target="fonts/font30.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43" Type="http://schemas.openxmlformats.org/officeDocument/2006/relationships/font" Target="fonts/font29.fntdata"/><Relationship Id="rId48" Type="http://schemas.openxmlformats.org/officeDocument/2006/relationships/font" Target="fonts/font34.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font" Target="fonts/font24.fntdata"/><Relationship Id="rId46" Type="http://schemas.openxmlformats.org/officeDocument/2006/relationships/font" Target="fonts/font32.fntdata"/><Relationship Id="rId20" Type="http://schemas.openxmlformats.org/officeDocument/2006/relationships/font" Target="fonts/font6.fntdata"/><Relationship Id="rId41"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209760117194656E-2"/>
          <c:y val="7.9626044258130121E-2"/>
          <c:w val="0.88457272782762619"/>
          <c:h val="0.85056105833319273"/>
        </c:manualLayout>
      </c:layout>
      <c:doughnutChart>
        <c:varyColors val="1"/>
        <c:ser>
          <c:idx val="0"/>
          <c:order val="0"/>
          <c:tx>
            <c:strRef>
              <c:f>Sheet1!$B$1</c:f>
              <c:strCache>
                <c:ptCount val="1"/>
                <c:pt idx="0">
                  <c:v>Sales</c:v>
                </c:pt>
              </c:strCache>
            </c:strRef>
          </c:tx>
          <c:dPt>
            <c:idx val="0"/>
            <c:bubble3D val="0"/>
            <c:spPr>
              <a:solidFill>
                <a:srgbClr val="17726D"/>
              </a:solidFill>
              <a:ln w="19050">
                <a:solidFill>
                  <a:schemeClr val="lt1"/>
                </a:solidFill>
              </a:ln>
              <a:effectLst/>
            </c:spPr>
            <c:extLst>
              <c:ext xmlns:c16="http://schemas.microsoft.com/office/drawing/2014/chart" uri="{C3380CC4-5D6E-409C-BE32-E72D297353CC}">
                <c16:uniqueId val="{00000002-04D1-E04A-9F7F-6FD19E2080DB}"/>
              </c:ext>
            </c:extLst>
          </c:dPt>
          <c:dPt>
            <c:idx val="1"/>
            <c:bubble3D val="0"/>
            <c:spPr>
              <a:solidFill>
                <a:srgbClr val="EAE4D2"/>
              </a:solidFill>
              <a:ln w="19050">
                <a:solidFill>
                  <a:schemeClr val="lt1"/>
                </a:solidFill>
              </a:ln>
              <a:effectLst/>
            </c:spPr>
            <c:extLst>
              <c:ext xmlns:c16="http://schemas.microsoft.com/office/drawing/2014/chart" uri="{C3380CC4-5D6E-409C-BE32-E72D297353CC}">
                <c16:uniqueId val="{00000003-04D1-E04A-9F7F-6FD19E2080DB}"/>
              </c:ext>
            </c:extLst>
          </c:dPt>
          <c:dPt>
            <c:idx val="2"/>
            <c:bubble3D val="0"/>
            <c:spPr>
              <a:solidFill>
                <a:srgbClr val="B2B08F"/>
              </a:solidFill>
              <a:ln w="19050">
                <a:solidFill>
                  <a:schemeClr val="lt1"/>
                </a:solidFill>
              </a:ln>
              <a:effectLst/>
            </c:spPr>
            <c:extLst>
              <c:ext xmlns:c16="http://schemas.microsoft.com/office/drawing/2014/chart" uri="{C3380CC4-5D6E-409C-BE32-E72D297353CC}">
                <c16:uniqueId val="{00000004-04D1-E04A-9F7F-6FD19E2080DB}"/>
              </c:ext>
            </c:extLst>
          </c:dPt>
          <c:dLbls>
            <c:delete val="1"/>
          </c:dLbls>
          <c:cat>
            <c:strRef>
              <c:f>Sheet1!$A$2:$A$4</c:f>
              <c:strCache>
                <c:ptCount val="3"/>
                <c:pt idx="0">
                  <c:v>Prototype Development</c:v>
                </c:pt>
                <c:pt idx="1">
                  <c:v>Research</c:v>
                </c:pt>
                <c:pt idx="2">
                  <c:v>Operational Cost</c:v>
                </c:pt>
              </c:strCache>
            </c:strRef>
          </c:cat>
          <c:val>
            <c:numRef>
              <c:f>Sheet1!$B$2:$B$4</c:f>
              <c:numCache>
                <c:formatCode>0%</c:formatCode>
                <c:ptCount val="3"/>
                <c:pt idx="0">
                  <c:v>0.8</c:v>
                </c:pt>
                <c:pt idx="1">
                  <c:v>0.1</c:v>
                </c:pt>
                <c:pt idx="2">
                  <c:v>0.1</c:v>
                </c:pt>
              </c:numCache>
            </c:numRef>
          </c:val>
          <c:extLst>
            <c:ext xmlns:c16="http://schemas.microsoft.com/office/drawing/2014/chart" uri="{C3380CC4-5D6E-409C-BE32-E72D297353CC}">
              <c16:uniqueId val="{00000000-04D1-E04A-9F7F-6FD19E2080DB}"/>
            </c:ext>
          </c:extLst>
        </c:ser>
        <c:dLbls>
          <c:showLegendKey val="0"/>
          <c:showVal val="0"/>
          <c:showCatName val="0"/>
          <c:showSerName val="0"/>
          <c:showPercent val="1"/>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RW"/>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0.15138</cdr:x>
      <cdr:y>0.559</cdr:y>
    </cdr:from>
    <cdr:to>
      <cdr:x>0.82145</cdr:x>
      <cdr:y>0.67201</cdr:y>
    </cdr:to>
    <cdr:sp macro="" textlink="">
      <cdr:nvSpPr>
        <cdr:cNvPr id="2" name="TextBox 13">
          <a:extLst xmlns:a="http://schemas.openxmlformats.org/drawingml/2006/main">
            <a:ext uri="{FF2B5EF4-FFF2-40B4-BE49-F238E27FC236}">
              <a16:creationId xmlns:a16="http://schemas.microsoft.com/office/drawing/2014/main" id="{F19F6F17-39B8-8587-6071-3B1640EF47D4}"/>
            </a:ext>
          </a:extLst>
        </cdr:cNvPr>
        <cdr:cNvSpPr txBox="1"/>
      </cdr:nvSpPr>
      <cdr:spPr>
        <a:xfrm xmlns:a="http://schemas.openxmlformats.org/drawingml/2006/main">
          <a:off x="1173057" y="3928890"/>
          <a:ext cx="5192273" cy="794320"/>
        </a:xfrm>
        <a:prstGeom xmlns:a="http://schemas.openxmlformats.org/drawingml/2006/main" prst="rect">
          <a:avLst/>
        </a:prstGeom>
      </cdr:spPr>
      <cdr:txBody>
        <a:bodyPr xmlns:a="http://schemas.openxmlformats.org/drawingml/2006/main" lIns="0" tIns="0" rIns="0" bIns="0" rtlCol="0" anchor="t">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marL="0" lvl="0" indent="0" algn="ctr">
            <a:lnSpc>
              <a:spcPts val="3220"/>
            </a:lnSpc>
          </a:pPr>
          <a:r>
            <a:rPr lang="en-US" sz="2300" b="1" spc="170" dirty="0">
              <a:solidFill>
                <a:srgbClr val="000000"/>
              </a:solidFill>
              <a:latin typeface="Open Sans Bold"/>
              <a:ea typeface="Open Sans Bold"/>
              <a:cs typeface="Open Sans Bold"/>
              <a:sym typeface="Open Sans Bold"/>
            </a:rPr>
            <a:t>Funds were used on prototyping</a:t>
          </a:r>
        </a:p>
      </cdr:txBody>
    </cdr:sp>
  </cdr:relSizeAnchor>
  <cdr:relSizeAnchor xmlns:cdr="http://schemas.openxmlformats.org/drawingml/2006/chartDrawing">
    <cdr:from>
      <cdr:x>0.18344</cdr:x>
      <cdr:y>0.36969</cdr:y>
    </cdr:from>
    <cdr:to>
      <cdr:x>0.79394</cdr:x>
      <cdr:y>0.54833</cdr:y>
    </cdr:to>
    <cdr:sp macro="" textlink="">
      <cdr:nvSpPr>
        <cdr:cNvPr id="3" name="TextBox 15">
          <a:extLst xmlns:a="http://schemas.openxmlformats.org/drawingml/2006/main">
            <a:ext uri="{FF2B5EF4-FFF2-40B4-BE49-F238E27FC236}">
              <a16:creationId xmlns:a16="http://schemas.microsoft.com/office/drawing/2014/main" id="{E768C7AF-10BE-6202-AFD6-40BD0C834577}"/>
            </a:ext>
          </a:extLst>
        </cdr:cNvPr>
        <cdr:cNvSpPr txBox="1"/>
      </cdr:nvSpPr>
      <cdr:spPr>
        <a:xfrm xmlns:a="http://schemas.openxmlformats.org/drawingml/2006/main">
          <a:off x="1421453" y="2598395"/>
          <a:ext cx="4730644" cy="1255537"/>
        </a:xfrm>
        <a:prstGeom xmlns:a="http://schemas.openxmlformats.org/drawingml/2006/main" prst="rect">
          <a:avLst/>
        </a:prstGeom>
      </cdr:spPr>
      <cdr:txBody>
        <a:bodyPr xmlns:a="http://schemas.openxmlformats.org/drawingml/2006/main" lIns="0" tIns="0" rIns="0" bIns="0" rtlCol="0" anchor="t">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lnSpc>
              <a:spcPts val="10499"/>
            </a:lnSpc>
          </a:pPr>
          <a:r>
            <a:rPr lang="en-US" sz="8000" b="1" dirty="0">
              <a:solidFill>
                <a:srgbClr val="17726D"/>
              </a:solidFill>
              <a:latin typeface="Inter Heavy"/>
              <a:ea typeface="Inter Heavy"/>
              <a:cs typeface="Inter Heavy"/>
              <a:sym typeface="Inter Heavy"/>
            </a:rPr>
            <a:t>80%</a:t>
          </a:r>
        </a:p>
      </cdr:txBody>
    </cdr:sp>
  </cdr:relSizeAnchor>
</c:userShapes>
</file>

<file path=ppt/media/image1.png>
</file>

<file path=ppt/media/image10.png>
</file>

<file path=ppt/media/image11.png>
</file>

<file path=ppt/media/image12.jpeg>
</file>

<file path=ppt/media/image13.jpg>
</file>

<file path=ppt/media/image14.jpeg>
</file>

<file path=ppt/media/image15.jpg>
</file>

<file path=ppt/media/image16.jpeg>
</file>

<file path=ppt/media/image2.sv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RW"/>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B1CDAD-A962-7E4B-B9C6-3CA7C5D9EEA0}" type="datetimeFigureOut">
              <a:rPr lang="en-RW" smtClean="0"/>
              <a:t>26/09/2024</a:t>
            </a:fld>
            <a:endParaRPr lang="en-RW"/>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RW"/>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W"/>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RW"/>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8C3B00-1373-964E-81BB-03F28E2A28DA}" type="slidenum">
              <a:rPr lang="en-RW" smtClean="0"/>
              <a:t>‹#›</a:t>
            </a:fld>
            <a:endParaRPr lang="en-RW"/>
          </a:p>
        </p:txBody>
      </p:sp>
    </p:spTree>
    <p:extLst>
      <p:ext uri="{BB962C8B-B14F-4D97-AF65-F5344CB8AC3E}">
        <p14:creationId xmlns:p14="http://schemas.microsoft.com/office/powerpoint/2010/main" val="478076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W" dirty="0"/>
          </a:p>
        </p:txBody>
      </p:sp>
      <p:sp>
        <p:nvSpPr>
          <p:cNvPr id="4" name="Slide Number Placeholder 3"/>
          <p:cNvSpPr>
            <a:spLocks noGrp="1"/>
          </p:cNvSpPr>
          <p:nvPr>
            <p:ph type="sldNum" sz="quarter" idx="5"/>
          </p:nvPr>
        </p:nvSpPr>
        <p:spPr/>
        <p:txBody>
          <a:bodyPr/>
          <a:lstStyle/>
          <a:p>
            <a:fld id="{698C3B00-1373-964E-81BB-03F28E2A28DA}" type="slidenum">
              <a:rPr lang="en-RW" smtClean="0"/>
              <a:t>5</a:t>
            </a:fld>
            <a:endParaRPr lang="en-RW"/>
          </a:p>
        </p:txBody>
      </p:sp>
    </p:spTree>
    <p:extLst>
      <p:ext uri="{BB962C8B-B14F-4D97-AF65-F5344CB8AC3E}">
        <p14:creationId xmlns:p14="http://schemas.microsoft.com/office/powerpoint/2010/main" val="2368256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W" dirty="0"/>
          </a:p>
        </p:txBody>
      </p:sp>
      <p:sp>
        <p:nvSpPr>
          <p:cNvPr id="4" name="Slide Number Placeholder 3"/>
          <p:cNvSpPr>
            <a:spLocks noGrp="1"/>
          </p:cNvSpPr>
          <p:nvPr>
            <p:ph type="sldNum" sz="quarter" idx="5"/>
          </p:nvPr>
        </p:nvSpPr>
        <p:spPr/>
        <p:txBody>
          <a:bodyPr/>
          <a:lstStyle/>
          <a:p>
            <a:fld id="{698C3B00-1373-964E-81BB-03F28E2A28DA}" type="slidenum">
              <a:rPr lang="en-RW" smtClean="0"/>
              <a:t>9</a:t>
            </a:fld>
            <a:endParaRPr lang="en-RW"/>
          </a:p>
        </p:txBody>
      </p:sp>
    </p:spTree>
    <p:extLst>
      <p:ext uri="{BB962C8B-B14F-4D97-AF65-F5344CB8AC3E}">
        <p14:creationId xmlns:p14="http://schemas.microsoft.com/office/powerpoint/2010/main" val="2558545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W" dirty="0"/>
          </a:p>
        </p:txBody>
      </p:sp>
      <p:sp>
        <p:nvSpPr>
          <p:cNvPr id="4" name="Slide Number Placeholder 3"/>
          <p:cNvSpPr>
            <a:spLocks noGrp="1"/>
          </p:cNvSpPr>
          <p:nvPr>
            <p:ph type="sldNum" sz="quarter" idx="5"/>
          </p:nvPr>
        </p:nvSpPr>
        <p:spPr/>
        <p:txBody>
          <a:bodyPr/>
          <a:lstStyle/>
          <a:p>
            <a:fld id="{698C3B00-1373-964E-81BB-03F28E2A28DA}" type="slidenum">
              <a:rPr lang="en-RW" smtClean="0"/>
              <a:t>10</a:t>
            </a:fld>
            <a:endParaRPr lang="en-RW"/>
          </a:p>
        </p:txBody>
      </p:sp>
    </p:spTree>
    <p:extLst>
      <p:ext uri="{BB962C8B-B14F-4D97-AF65-F5344CB8AC3E}">
        <p14:creationId xmlns:p14="http://schemas.microsoft.com/office/powerpoint/2010/main" val="2136861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9/26/24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g"/><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02759" y="6802807"/>
            <a:ext cx="5402508" cy="540250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txBody>
            <a:bodyPr/>
            <a:lstStyle/>
            <a:p>
              <a:endParaRPr lang="en-RW" dirty="0"/>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5" name="AutoShape 5"/>
          <p:cNvSpPr/>
          <p:nvPr/>
        </p:nvSpPr>
        <p:spPr>
          <a:xfrm>
            <a:off x="1074658" y="8563446"/>
            <a:ext cx="16138684" cy="0"/>
          </a:xfrm>
          <a:prstGeom prst="line">
            <a:avLst/>
          </a:prstGeom>
          <a:ln w="38100" cap="flat">
            <a:solidFill>
              <a:srgbClr val="17726D"/>
            </a:solidFill>
            <a:prstDash val="solid"/>
            <a:headEnd type="none" w="sm" len="sm"/>
            <a:tailEnd type="none" w="sm" len="sm"/>
          </a:ln>
        </p:spPr>
        <p:txBody>
          <a:bodyPr/>
          <a:lstStyle/>
          <a:p>
            <a:endParaRPr lang="en-RW"/>
          </a:p>
        </p:txBody>
      </p:sp>
      <p:grpSp>
        <p:nvGrpSpPr>
          <p:cNvPr id="6" name="Group 6"/>
          <p:cNvGrpSpPr/>
          <p:nvPr/>
        </p:nvGrpSpPr>
        <p:grpSpPr>
          <a:xfrm>
            <a:off x="10785978" y="1231643"/>
            <a:ext cx="4758515" cy="475851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9" name="Group 9"/>
          <p:cNvGrpSpPr/>
          <p:nvPr/>
        </p:nvGrpSpPr>
        <p:grpSpPr>
          <a:xfrm>
            <a:off x="1074658" y="5553371"/>
            <a:ext cx="447675" cy="447675"/>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txBody>
            <a:bodyPr/>
            <a:lstStyle/>
            <a:p>
              <a:endParaRPr lang="en-RW"/>
            </a:p>
          </p:txBody>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3" name="Group 13"/>
          <p:cNvGrpSpPr/>
          <p:nvPr/>
        </p:nvGrpSpPr>
        <p:grpSpPr>
          <a:xfrm>
            <a:off x="15972039" y="656036"/>
            <a:ext cx="1241303" cy="575606"/>
            <a:chOff x="0" y="0"/>
            <a:chExt cx="326928" cy="151600"/>
          </a:xfrm>
        </p:grpSpPr>
        <p:sp>
          <p:nvSpPr>
            <p:cNvPr id="14" name="Freeform 14"/>
            <p:cNvSpPr/>
            <p:nvPr/>
          </p:nvSpPr>
          <p:spPr>
            <a:xfrm>
              <a:off x="0" y="0"/>
              <a:ext cx="326928" cy="151600"/>
            </a:xfrm>
            <a:custGeom>
              <a:avLst/>
              <a:gdLst/>
              <a:ahLst/>
              <a:cxnLst/>
              <a:rect l="l" t="t" r="r" b="b"/>
              <a:pathLst>
                <a:path w="326928" h="151600">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17726D"/>
            </a:solidFill>
          </p:spPr>
          <p:txBody>
            <a:bodyPr/>
            <a:lstStyle/>
            <a:p>
              <a:endParaRPr lang="en-RW"/>
            </a:p>
          </p:txBody>
        </p:sp>
        <p:sp>
          <p:nvSpPr>
            <p:cNvPr id="15" name="TextBox 15"/>
            <p:cNvSpPr txBox="1"/>
            <p:nvPr/>
          </p:nvSpPr>
          <p:spPr>
            <a:xfrm>
              <a:off x="0" y="-47625"/>
              <a:ext cx="326928" cy="199225"/>
            </a:xfrm>
            <a:prstGeom prst="rect">
              <a:avLst/>
            </a:prstGeom>
          </p:spPr>
          <p:txBody>
            <a:bodyPr lIns="50800" tIns="50800" rIns="50800" bIns="50800" rtlCol="0" anchor="ctr"/>
            <a:lstStyle/>
            <a:p>
              <a:pPr algn="ctr">
                <a:lnSpc>
                  <a:spcPts val="2479"/>
                </a:lnSpc>
              </a:pPr>
              <a:endParaRPr/>
            </a:p>
          </p:txBody>
        </p:sp>
      </p:grpSp>
      <p:sp>
        <p:nvSpPr>
          <p:cNvPr id="16" name="Freeform 16"/>
          <p:cNvSpPr/>
          <p:nvPr/>
        </p:nvSpPr>
        <p:spPr>
          <a:xfrm>
            <a:off x="16275918" y="793769"/>
            <a:ext cx="633545" cy="300142"/>
          </a:xfrm>
          <a:custGeom>
            <a:avLst/>
            <a:gdLst/>
            <a:ahLst/>
            <a:cxnLst/>
            <a:rect l="l" t="t" r="r" b="b"/>
            <a:pathLst>
              <a:path w="633545" h="300142">
                <a:moveTo>
                  <a:pt x="0" y="0"/>
                </a:moveTo>
                <a:lnTo>
                  <a:pt x="633545" y="0"/>
                </a:lnTo>
                <a:lnTo>
                  <a:pt x="633545" y="300141"/>
                </a:lnTo>
                <a:lnTo>
                  <a:pt x="0" y="3001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RW"/>
          </a:p>
        </p:txBody>
      </p:sp>
      <p:sp>
        <p:nvSpPr>
          <p:cNvPr id="17" name="TextBox 17"/>
          <p:cNvSpPr txBox="1"/>
          <p:nvPr/>
        </p:nvSpPr>
        <p:spPr>
          <a:xfrm>
            <a:off x="981075" y="2884046"/>
            <a:ext cx="14166687" cy="2669325"/>
          </a:xfrm>
          <a:prstGeom prst="rect">
            <a:avLst/>
          </a:prstGeom>
        </p:spPr>
        <p:txBody>
          <a:bodyPr lIns="0" tIns="0" rIns="0" bIns="0" rtlCol="0" anchor="t">
            <a:spAutoFit/>
          </a:bodyPr>
          <a:lstStyle/>
          <a:p>
            <a:pPr algn="l">
              <a:lnSpc>
                <a:spcPts val="21873"/>
              </a:lnSpc>
            </a:pPr>
            <a:r>
              <a:rPr lang="en-US" sz="15624" b="1" dirty="0">
                <a:solidFill>
                  <a:srgbClr val="17726D"/>
                </a:solidFill>
                <a:latin typeface="Inter Bold"/>
                <a:ea typeface="Inter Bold"/>
                <a:cs typeface="Inter Bold"/>
                <a:sym typeface="Inter Bold"/>
              </a:rPr>
              <a:t>Care Pay Ltd</a:t>
            </a:r>
          </a:p>
        </p:txBody>
      </p:sp>
      <p:sp>
        <p:nvSpPr>
          <p:cNvPr id="18" name="TextBox 18"/>
          <p:cNvSpPr txBox="1"/>
          <p:nvPr/>
        </p:nvSpPr>
        <p:spPr>
          <a:xfrm>
            <a:off x="1074658" y="9213231"/>
            <a:ext cx="2012164" cy="290830"/>
          </a:xfrm>
          <a:prstGeom prst="rect">
            <a:avLst/>
          </a:prstGeom>
        </p:spPr>
        <p:txBody>
          <a:bodyPr lIns="0" tIns="0" rIns="0" bIns="0" rtlCol="0" anchor="t">
            <a:spAutoFit/>
          </a:bodyPr>
          <a:lstStyle/>
          <a:p>
            <a:pPr marL="0" lvl="0" indent="0" algn="just">
              <a:lnSpc>
                <a:spcPts val="2479"/>
              </a:lnSpc>
            </a:pPr>
            <a:r>
              <a:rPr lang="en-US" sz="1599" b="1" dirty="0">
                <a:solidFill>
                  <a:srgbClr val="000000"/>
                </a:solidFill>
                <a:latin typeface="Open Sans Medium"/>
                <a:ea typeface="Open Sans Medium"/>
                <a:cs typeface="Open Sans Medium"/>
                <a:sym typeface="Open Sans Medium"/>
              </a:rPr>
              <a:t>+250788203065 </a:t>
            </a:r>
          </a:p>
        </p:txBody>
      </p:sp>
      <p:sp>
        <p:nvSpPr>
          <p:cNvPr id="19" name="TextBox 19"/>
          <p:cNvSpPr txBox="1"/>
          <p:nvPr/>
        </p:nvSpPr>
        <p:spPr>
          <a:xfrm>
            <a:off x="1074658" y="8881603"/>
            <a:ext cx="2012164" cy="290830"/>
          </a:xfrm>
          <a:prstGeom prst="rect">
            <a:avLst/>
          </a:prstGeom>
        </p:spPr>
        <p:txBody>
          <a:bodyPr lIns="0" tIns="0" rIns="0" bIns="0" rtlCol="0" anchor="t">
            <a:spAutoFit/>
          </a:bodyPr>
          <a:lstStyle/>
          <a:p>
            <a:pPr marL="0" lvl="0" indent="0" algn="just">
              <a:lnSpc>
                <a:spcPts val="2479"/>
              </a:lnSpc>
            </a:pPr>
            <a:r>
              <a:rPr lang="en-US" sz="1599" b="1">
                <a:solidFill>
                  <a:srgbClr val="000000"/>
                </a:solidFill>
                <a:latin typeface="Open Sans Bold"/>
                <a:ea typeface="Open Sans Bold"/>
                <a:cs typeface="Open Sans Bold"/>
                <a:sym typeface="Open Sans Bold"/>
              </a:rPr>
              <a:t>Telephone</a:t>
            </a:r>
          </a:p>
        </p:txBody>
      </p:sp>
      <p:sp>
        <p:nvSpPr>
          <p:cNvPr id="20" name="TextBox 20"/>
          <p:cNvSpPr txBox="1"/>
          <p:nvPr/>
        </p:nvSpPr>
        <p:spPr>
          <a:xfrm>
            <a:off x="3575225" y="9213231"/>
            <a:ext cx="2725663" cy="934551"/>
          </a:xfrm>
          <a:prstGeom prst="rect">
            <a:avLst/>
          </a:prstGeom>
        </p:spPr>
        <p:txBody>
          <a:bodyPr lIns="0" tIns="0" rIns="0" bIns="0" rtlCol="0" anchor="t">
            <a:spAutoFit/>
          </a:bodyPr>
          <a:lstStyle/>
          <a:p>
            <a:pPr>
              <a:lnSpc>
                <a:spcPts val="2479"/>
              </a:lnSpc>
            </a:pPr>
            <a:r>
              <a:rPr lang="en-US" sz="1599" dirty="0">
                <a:solidFill>
                  <a:srgbClr val="000000"/>
                </a:solidFill>
                <a:latin typeface="Open Sans"/>
                <a:ea typeface="Open Sans"/>
                <a:cs typeface="Open Sans"/>
                <a:sym typeface="Open Sans"/>
              </a:rPr>
              <a:t>Kigali, Rwanda</a:t>
            </a:r>
          </a:p>
          <a:p>
            <a:pPr>
              <a:lnSpc>
                <a:spcPts val="2479"/>
              </a:lnSpc>
            </a:pPr>
            <a:r>
              <a:rPr lang="en-US" sz="1599" dirty="0">
                <a:solidFill>
                  <a:srgbClr val="000000"/>
                </a:solidFill>
                <a:latin typeface="Open Sans"/>
                <a:ea typeface="Open Sans"/>
                <a:cs typeface="Open Sans"/>
                <a:sym typeface="Open Sans"/>
              </a:rPr>
              <a:t>Regional ICT Center of Excellence </a:t>
            </a:r>
            <a:r>
              <a:rPr lang="en-US" sz="1599" dirty="0" err="1">
                <a:solidFill>
                  <a:srgbClr val="000000"/>
                </a:solidFill>
                <a:latin typeface="Open Sans"/>
                <a:ea typeface="Open Sans"/>
                <a:cs typeface="Open Sans"/>
                <a:sym typeface="Open Sans"/>
              </a:rPr>
              <a:t>Bldg</a:t>
            </a:r>
            <a:r>
              <a:rPr lang="en-US" sz="1599" dirty="0">
                <a:solidFill>
                  <a:srgbClr val="000000"/>
                </a:solidFill>
                <a:latin typeface="Open Sans"/>
                <a:ea typeface="Open Sans"/>
                <a:cs typeface="Open Sans"/>
                <a:sym typeface="Open Sans"/>
              </a:rPr>
              <a:t> Plot No A8</a:t>
            </a:r>
          </a:p>
        </p:txBody>
      </p:sp>
      <p:sp>
        <p:nvSpPr>
          <p:cNvPr id="21" name="TextBox 21"/>
          <p:cNvSpPr txBox="1"/>
          <p:nvPr/>
        </p:nvSpPr>
        <p:spPr>
          <a:xfrm>
            <a:off x="6824763" y="9213231"/>
            <a:ext cx="2868747" cy="290830"/>
          </a:xfrm>
          <a:prstGeom prst="rect">
            <a:avLst/>
          </a:prstGeom>
        </p:spPr>
        <p:txBody>
          <a:bodyPr lIns="0" tIns="0" rIns="0" bIns="0" rtlCol="0" anchor="t">
            <a:spAutoFit/>
          </a:bodyPr>
          <a:lstStyle/>
          <a:p>
            <a:pPr marL="0" lvl="0" indent="0" algn="just">
              <a:lnSpc>
                <a:spcPts val="2479"/>
              </a:lnSpc>
            </a:pPr>
            <a:r>
              <a:rPr lang="en-US" sz="1599" dirty="0" err="1">
                <a:solidFill>
                  <a:srgbClr val="000000"/>
                </a:solidFill>
                <a:latin typeface="Open Sans"/>
                <a:ea typeface="Open Sans"/>
                <a:cs typeface="Open Sans"/>
                <a:sym typeface="Open Sans"/>
              </a:rPr>
              <a:t>www.carepay.rw</a:t>
            </a:r>
            <a:r>
              <a:rPr lang="en-US" sz="1599" dirty="0">
                <a:solidFill>
                  <a:srgbClr val="000000"/>
                </a:solidFill>
                <a:latin typeface="Open Sans"/>
                <a:ea typeface="Open Sans"/>
                <a:cs typeface="Open Sans"/>
                <a:sym typeface="Open Sans"/>
              </a:rPr>
              <a:t> </a:t>
            </a:r>
          </a:p>
        </p:txBody>
      </p:sp>
      <p:sp>
        <p:nvSpPr>
          <p:cNvPr id="22" name="TextBox 22"/>
          <p:cNvSpPr txBox="1"/>
          <p:nvPr/>
        </p:nvSpPr>
        <p:spPr>
          <a:xfrm>
            <a:off x="3575225" y="8881603"/>
            <a:ext cx="2725663" cy="290830"/>
          </a:xfrm>
          <a:prstGeom prst="rect">
            <a:avLst/>
          </a:prstGeom>
        </p:spPr>
        <p:txBody>
          <a:bodyPr lIns="0" tIns="0" rIns="0" bIns="0" rtlCol="0" anchor="t">
            <a:spAutoFit/>
          </a:bodyPr>
          <a:lstStyle/>
          <a:p>
            <a:pPr marL="0" lvl="0" indent="0" algn="just">
              <a:lnSpc>
                <a:spcPts val="2479"/>
              </a:lnSpc>
            </a:pPr>
            <a:r>
              <a:rPr lang="en-US" sz="1599" b="1" dirty="0">
                <a:solidFill>
                  <a:srgbClr val="000000"/>
                </a:solidFill>
                <a:latin typeface="Open Sans Bold"/>
                <a:ea typeface="Open Sans Bold"/>
                <a:cs typeface="Open Sans Bold"/>
                <a:sym typeface="Open Sans Bold"/>
              </a:rPr>
              <a:t>Address</a:t>
            </a:r>
          </a:p>
        </p:txBody>
      </p:sp>
      <p:sp>
        <p:nvSpPr>
          <p:cNvPr id="23" name="TextBox 23"/>
          <p:cNvSpPr txBox="1"/>
          <p:nvPr/>
        </p:nvSpPr>
        <p:spPr>
          <a:xfrm>
            <a:off x="6824763" y="8881603"/>
            <a:ext cx="2868747" cy="290830"/>
          </a:xfrm>
          <a:prstGeom prst="rect">
            <a:avLst/>
          </a:prstGeom>
        </p:spPr>
        <p:txBody>
          <a:bodyPr lIns="0" tIns="0" rIns="0" bIns="0" rtlCol="0" anchor="t">
            <a:spAutoFit/>
          </a:bodyPr>
          <a:lstStyle/>
          <a:p>
            <a:pPr marL="0" lvl="0" indent="0" algn="just">
              <a:lnSpc>
                <a:spcPts val="2479"/>
              </a:lnSpc>
            </a:pPr>
            <a:r>
              <a:rPr lang="en-US" sz="1599" b="1" dirty="0">
                <a:solidFill>
                  <a:srgbClr val="000000"/>
                </a:solidFill>
                <a:latin typeface="Open Sans Bold"/>
                <a:ea typeface="Open Sans Bold"/>
                <a:cs typeface="Open Sans Bold"/>
                <a:sym typeface="Open Sans Bold"/>
              </a:rPr>
              <a:t>Website</a:t>
            </a:r>
          </a:p>
        </p:txBody>
      </p:sp>
      <p:sp>
        <p:nvSpPr>
          <p:cNvPr id="24" name="TextBox 24"/>
          <p:cNvSpPr txBox="1"/>
          <p:nvPr/>
        </p:nvSpPr>
        <p:spPr>
          <a:xfrm>
            <a:off x="14344595" y="8862553"/>
            <a:ext cx="2868747" cy="368301"/>
          </a:xfrm>
          <a:prstGeom prst="rect">
            <a:avLst/>
          </a:prstGeom>
        </p:spPr>
        <p:txBody>
          <a:bodyPr lIns="0" tIns="0" rIns="0" bIns="0" rtlCol="0" anchor="t">
            <a:spAutoFit/>
          </a:bodyPr>
          <a:lstStyle/>
          <a:p>
            <a:pPr marL="0" lvl="0" indent="0" algn="r">
              <a:lnSpc>
                <a:spcPts val="3099"/>
              </a:lnSpc>
            </a:pPr>
            <a:r>
              <a:rPr lang="en-US" sz="1999" b="1" dirty="0">
                <a:solidFill>
                  <a:srgbClr val="000000"/>
                </a:solidFill>
                <a:latin typeface="Open Sans Bold"/>
                <a:ea typeface="Open Sans Bold"/>
                <a:cs typeface="Open Sans Bold"/>
                <a:sym typeface="Open Sans Bold"/>
              </a:rPr>
              <a:t>September 2024</a:t>
            </a:r>
          </a:p>
        </p:txBody>
      </p:sp>
      <p:sp>
        <p:nvSpPr>
          <p:cNvPr id="25" name="TextBox 25"/>
          <p:cNvSpPr txBox="1"/>
          <p:nvPr/>
        </p:nvSpPr>
        <p:spPr>
          <a:xfrm>
            <a:off x="1690843" y="5507968"/>
            <a:ext cx="8069342" cy="481330"/>
          </a:xfrm>
          <a:prstGeom prst="rect">
            <a:avLst/>
          </a:prstGeom>
        </p:spPr>
        <p:txBody>
          <a:bodyPr lIns="0" tIns="0" rIns="0" bIns="0" rtlCol="0" anchor="t">
            <a:spAutoFit/>
          </a:bodyPr>
          <a:lstStyle/>
          <a:p>
            <a:pPr marL="0" lvl="0" indent="0" algn="l">
              <a:lnSpc>
                <a:spcPts val="3919"/>
              </a:lnSpc>
            </a:pPr>
            <a:r>
              <a:rPr lang="en-US" sz="2799" b="1" spc="207" dirty="0">
                <a:solidFill>
                  <a:srgbClr val="000000"/>
                </a:solidFill>
                <a:latin typeface="Open Sans Semi-Bold"/>
                <a:ea typeface="Open Sans Semi-Bold"/>
                <a:cs typeface="Open Sans Semi-Bold"/>
                <a:sym typeface="Open Sans Semi-Bold"/>
              </a:rPr>
              <a:t>Hanga Pitchfest 2024 Pitch Deck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7985380" y="206912"/>
            <a:ext cx="9777133" cy="1495425"/>
            <a:chOff x="0" y="0"/>
            <a:chExt cx="2575047" cy="393857"/>
          </a:xfrm>
        </p:grpSpPr>
        <p:sp>
          <p:nvSpPr>
            <p:cNvPr id="4" name="Freeform 4"/>
            <p:cNvSpPr/>
            <p:nvPr/>
          </p:nvSpPr>
          <p:spPr>
            <a:xfrm>
              <a:off x="0" y="0"/>
              <a:ext cx="2575047" cy="393857"/>
            </a:xfrm>
            <a:custGeom>
              <a:avLst/>
              <a:gdLst/>
              <a:ahLst/>
              <a:cxnLst/>
              <a:rect l="l" t="t" r="r" b="b"/>
              <a:pathLst>
                <a:path w="2575047" h="393857">
                  <a:moveTo>
                    <a:pt x="0" y="0"/>
                  </a:moveTo>
                  <a:lnTo>
                    <a:pt x="2575047" y="0"/>
                  </a:lnTo>
                  <a:lnTo>
                    <a:pt x="2575047" y="393857"/>
                  </a:lnTo>
                  <a:lnTo>
                    <a:pt x="0" y="393857"/>
                  </a:lnTo>
                  <a:close/>
                </a:path>
              </a:pathLst>
            </a:custGeom>
            <a:solidFill>
              <a:srgbClr val="17726D"/>
            </a:solidFill>
          </p:spPr>
          <p:txBody>
            <a:bodyPr/>
            <a:lstStyle/>
            <a:p>
              <a:endParaRPr lang="en-RW" dirty="0"/>
            </a:p>
          </p:txBody>
        </p:sp>
        <p:sp>
          <p:nvSpPr>
            <p:cNvPr id="5" name="TextBox 5"/>
            <p:cNvSpPr txBox="1"/>
            <p:nvPr/>
          </p:nvSpPr>
          <p:spPr>
            <a:xfrm>
              <a:off x="0" y="-47625"/>
              <a:ext cx="2575047" cy="441482"/>
            </a:xfrm>
            <a:prstGeom prst="rect">
              <a:avLst/>
            </a:prstGeom>
          </p:spPr>
          <p:txBody>
            <a:bodyPr lIns="50800" tIns="50800" rIns="50800" bIns="50800" rtlCol="0" anchor="ctr"/>
            <a:lstStyle/>
            <a:p>
              <a:pPr algn="ctr">
                <a:lnSpc>
                  <a:spcPts val="2479"/>
                </a:lnSpc>
              </a:pPr>
              <a:endParaRPr/>
            </a:p>
          </p:txBody>
        </p:sp>
      </p:grpSp>
      <p:graphicFrame>
        <p:nvGraphicFramePr>
          <p:cNvPr id="10" name="Table 10"/>
          <p:cNvGraphicFramePr>
            <a:graphicFrameLocks noGrp="1"/>
          </p:cNvGraphicFramePr>
          <p:nvPr>
            <p:extLst>
              <p:ext uri="{D42A27DB-BD31-4B8C-83A1-F6EECF244321}">
                <p14:modId xmlns:p14="http://schemas.microsoft.com/office/powerpoint/2010/main" val="3701887340"/>
              </p:ext>
            </p:extLst>
          </p:nvPr>
        </p:nvGraphicFramePr>
        <p:xfrm>
          <a:off x="7985380" y="5942470"/>
          <a:ext cx="9586634" cy="3924618"/>
        </p:xfrm>
        <a:graphic>
          <a:graphicData uri="http://schemas.openxmlformats.org/drawingml/2006/table">
            <a:tbl>
              <a:tblPr/>
              <a:tblGrid>
                <a:gridCol w="2706449">
                  <a:extLst>
                    <a:ext uri="{9D8B030D-6E8A-4147-A177-3AD203B41FA5}">
                      <a16:colId xmlns:a16="http://schemas.microsoft.com/office/drawing/2014/main" val="20000"/>
                    </a:ext>
                  </a:extLst>
                </a:gridCol>
                <a:gridCol w="6880185">
                  <a:extLst>
                    <a:ext uri="{9D8B030D-6E8A-4147-A177-3AD203B41FA5}">
                      <a16:colId xmlns:a16="http://schemas.microsoft.com/office/drawing/2014/main" val="20001"/>
                    </a:ext>
                  </a:extLst>
                </a:gridCol>
              </a:tblGrid>
              <a:tr h="1088862">
                <a:tc>
                  <a:txBody>
                    <a:bodyPr/>
                    <a:lstStyle/>
                    <a:p>
                      <a:pPr algn="ctr">
                        <a:lnSpc>
                          <a:spcPts val="8400"/>
                        </a:lnSpc>
                        <a:defRPr/>
                      </a:pPr>
                      <a:r>
                        <a:rPr lang="en-US" sz="4000" b="1" dirty="0">
                          <a:solidFill>
                            <a:srgbClr val="FFFFFF"/>
                          </a:solidFill>
                          <a:latin typeface="Inter Bold"/>
                          <a:ea typeface="Inter Bold"/>
                          <a:cs typeface="Inter Bold"/>
                          <a:sym typeface="Inter Bold"/>
                        </a:rPr>
                        <a:t>80%</a:t>
                      </a:r>
                      <a:endParaRPr lang="en-US" sz="4000" dirty="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17726D"/>
                    </a:solidFill>
                  </a:tcPr>
                </a:tc>
                <a:tc>
                  <a:txBody>
                    <a:bodyPr/>
                    <a:lstStyle/>
                    <a:p>
                      <a:pPr marL="0" marR="0" indent="0" algn="l" defTabSz="914400" rtl="0" eaLnBrk="1" fontAlgn="auto" latinLnBrk="0" hangingPunct="1">
                        <a:lnSpc>
                          <a:spcPts val="3359"/>
                        </a:lnSpc>
                        <a:spcBef>
                          <a:spcPts val="0"/>
                        </a:spcBef>
                        <a:spcAft>
                          <a:spcPts val="0"/>
                        </a:spcAft>
                        <a:buClrTx/>
                        <a:buSzTx/>
                        <a:buFontTx/>
                        <a:buNone/>
                        <a:tabLst/>
                        <a:defRPr/>
                      </a:pPr>
                      <a:r>
                        <a:rPr lang="en-US" sz="2200" b="1" kern="1200" dirty="0">
                          <a:solidFill>
                            <a:schemeClr val="tx1"/>
                          </a:solidFill>
                          <a:latin typeface="Open Sans" panose="020B0606030504020204" pitchFamily="34" charset="0"/>
                          <a:ea typeface="Open Sans" panose="020B0606030504020204" pitchFamily="34" charset="0"/>
                          <a:cs typeface="Open Sans" panose="020B0606030504020204" pitchFamily="34" charset="0"/>
                        </a:rPr>
                        <a:t>Prototype Development &amp; MVP</a:t>
                      </a:r>
                    </a:p>
                  </a:txBody>
                  <a:tcPr marL="190500" marR="190500" marT="190500" marB="190500" anchor="ctr">
                    <a:lnL w="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088862">
                <a:tc>
                  <a:txBody>
                    <a:bodyPr/>
                    <a:lstStyle/>
                    <a:p>
                      <a:pPr algn="ctr">
                        <a:lnSpc>
                          <a:spcPts val="8400"/>
                        </a:lnSpc>
                        <a:defRPr/>
                      </a:pPr>
                      <a:r>
                        <a:rPr lang="en-US" sz="4000" b="1" dirty="0">
                          <a:solidFill>
                            <a:srgbClr val="000000"/>
                          </a:solidFill>
                          <a:latin typeface="Inter Bold"/>
                          <a:ea typeface="Inter Bold"/>
                          <a:cs typeface="Inter Bold"/>
                          <a:sym typeface="Inter Bold"/>
                        </a:rPr>
                        <a:t>10%</a:t>
                      </a:r>
                      <a:endParaRPr lang="en-US" sz="4000" dirty="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B2B08F"/>
                    </a:solidFill>
                  </a:tcPr>
                </a:tc>
                <a:tc>
                  <a:txBody>
                    <a:bodyPr/>
                    <a:lstStyle/>
                    <a:p>
                      <a:pPr marL="0" marR="0" lvl="0" indent="0" algn="l" defTabSz="914400" rtl="0" eaLnBrk="1" fontAlgn="auto" latinLnBrk="0" hangingPunct="1">
                        <a:lnSpc>
                          <a:spcPts val="3359"/>
                        </a:lnSpc>
                        <a:spcBef>
                          <a:spcPts val="0"/>
                        </a:spcBef>
                        <a:spcAft>
                          <a:spcPts val="0"/>
                        </a:spcAft>
                        <a:buClrTx/>
                        <a:buSzTx/>
                        <a:buFontTx/>
                        <a:buNone/>
                        <a:tabLst/>
                        <a:defRPr/>
                      </a:pPr>
                      <a:r>
                        <a:rPr lang="en-US" sz="2200" b="1" kern="1200" dirty="0">
                          <a:solidFill>
                            <a:schemeClr val="tx1"/>
                          </a:solidFill>
                          <a:latin typeface="Open Sans" panose="020B0606030504020204" pitchFamily="34" charset="0"/>
                          <a:ea typeface="Open Sans" panose="020B0606030504020204" pitchFamily="34" charset="0"/>
                          <a:cs typeface="Open Sans" panose="020B0606030504020204" pitchFamily="34" charset="0"/>
                        </a:rPr>
                        <a:t>Conceptualization and Market Research</a:t>
                      </a:r>
                    </a:p>
                  </a:txBody>
                  <a:tcPr marL="190500" marR="190500" marT="190500" marB="190500" anchor="ctr">
                    <a:lnL w="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079324">
                <a:tc>
                  <a:txBody>
                    <a:bodyPr/>
                    <a:lstStyle/>
                    <a:p>
                      <a:pPr marL="0" marR="0" lvl="0" indent="0" algn="ctr" defTabSz="914400" rtl="0" eaLnBrk="1" fontAlgn="auto" latinLnBrk="0" hangingPunct="1">
                        <a:lnSpc>
                          <a:spcPts val="8400"/>
                        </a:lnSpc>
                        <a:spcBef>
                          <a:spcPts val="0"/>
                        </a:spcBef>
                        <a:spcAft>
                          <a:spcPts val="0"/>
                        </a:spcAft>
                        <a:buClrTx/>
                        <a:buSzTx/>
                        <a:buFontTx/>
                        <a:buNone/>
                        <a:tabLst/>
                        <a:defRPr/>
                      </a:pPr>
                      <a:r>
                        <a:rPr lang="en-US" sz="4000" b="1" kern="1200" dirty="0">
                          <a:solidFill>
                            <a:srgbClr val="000000"/>
                          </a:solidFill>
                          <a:latin typeface="Inter Bold"/>
                          <a:ea typeface="Inter Bold"/>
                          <a:cs typeface="Inter Bold"/>
                          <a:sym typeface="Inter Bold"/>
                        </a:rPr>
                        <a:t>10%</a:t>
                      </a:r>
                      <a:endParaRPr lang="en-US" sz="4000" b="1" kern="1200" dirty="0">
                        <a:solidFill>
                          <a:srgbClr val="000000"/>
                        </a:solidFill>
                        <a:latin typeface="Inter Bold"/>
                        <a:ea typeface="Inter Bold"/>
                      </a:endParaRPr>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EAE4D2"/>
                    </a:solidFill>
                  </a:tcPr>
                </a:tc>
                <a:tc>
                  <a:txBody>
                    <a:bodyPr/>
                    <a:lstStyle/>
                    <a:p>
                      <a:pPr marL="0" marR="0" lvl="0" indent="0" algn="l" defTabSz="914400" rtl="0" eaLnBrk="1" fontAlgn="auto" latinLnBrk="0" hangingPunct="1">
                        <a:lnSpc>
                          <a:spcPts val="3359"/>
                        </a:lnSpc>
                        <a:spcBef>
                          <a:spcPts val="0"/>
                        </a:spcBef>
                        <a:spcAft>
                          <a:spcPts val="0"/>
                        </a:spcAft>
                        <a:buClrTx/>
                        <a:buSzTx/>
                        <a:buFontTx/>
                        <a:buNone/>
                        <a:tabLst/>
                        <a:defRPr/>
                      </a:pPr>
                      <a:r>
                        <a:rPr lang="en-US" sz="2200" b="1" kern="1200" dirty="0">
                          <a:solidFill>
                            <a:schemeClr val="tx1"/>
                          </a:solidFill>
                          <a:latin typeface="Open Sans" panose="020B0606030504020204" pitchFamily="34" charset="0"/>
                          <a:ea typeface="Open Sans" panose="020B0606030504020204" pitchFamily="34" charset="0"/>
                          <a:cs typeface="Open Sans" panose="020B0606030504020204" pitchFamily="34" charset="0"/>
                        </a:rPr>
                        <a:t>Operational Costs</a:t>
                      </a:r>
                    </a:p>
                  </a:txBody>
                  <a:tcPr marL="190500" marR="190500" marT="190500" marB="190500" anchor="ctr">
                    <a:lnL w="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6858142"/>
                  </a:ext>
                </a:extLst>
              </a:tr>
            </a:tbl>
          </a:graphicData>
        </a:graphic>
      </p:graphicFrame>
      <p:sp>
        <p:nvSpPr>
          <p:cNvPr id="11" name="TextBox 11"/>
          <p:cNvSpPr txBox="1"/>
          <p:nvPr/>
        </p:nvSpPr>
        <p:spPr>
          <a:xfrm>
            <a:off x="420136" y="230580"/>
            <a:ext cx="7670922" cy="974626"/>
          </a:xfrm>
          <a:prstGeom prst="rect">
            <a:avLst/>
          </a:prstGeom>
        </p:spPr>
        <p:txBody>
          <a:bodyPr lIns="0" tIns="0" rIns="0" bIns="0" rtlCol="0" anchor="t">
            <a:spAutoFit/>
          </a:bodyPr>
          <a:lstStyle/>
          <a:p>
            <a:pPr algn="l">
              <a:lnSpc>
                <a:spcPts val="7560"/>
              </a:lnSpc>
            </a:pPr>
            <a:r>
              <a:rPr lang="en-US" sz="7200" b="1" dirty="0">
                <a:solidFill>
                  <a:srgbClr val="17726D"/>
                </a:solidFill>
                <a:latin typeface="Inter Bold"/>
                <a:ea typeface="Inter Bold"/>
                <a:cs typeface="Inter Bold"/>
                <a:sym typeface="Inter Bold"/>
              </a:rPr>
              <a:t>Funding Status</a:t>
            </a:r>
          </a:p>
        </p:txBody>
      </p:sp>
      <p:sp>
        <p:nvSpPr>
          <p:cNvPr id="14" name="TextBox 14"/>
          <p:cNvSpPr txBox="1"/>
          <p:nvPr/>
        </p:nvSpPr>
        <p:spPr>
          <a:xfrm>
            <a:off x="14762525" y="970256"/>
            <a:ext cx="3191396" cy="422275"/>
          </a:xfrm>
          <a:prstGeom prst="rect">
            <a:avLst/>
          </a:prstGeom>
        </p:spPr>
        <p:txBody>
          <a:bodyPr lIns="0" tIns="0" rIns="0" bIns="0" rtlCol="0" anchor="t">
            <a:spAutoFit/>
          </a:bodyPr>
          <a:lstStyle/>
          <a:p>
            <a:pPr algn="l">
              <a:lnSpc>
                <a:spcPts val="3499"/>
              </a:lnSpc>
            </a:pPr>
            <a:r>
              <a:rPr lang="en-US" sz="2499" b="1" dirty="0">
                <a:solidFill>
                  <a:srgbClr val="FFFFFF"/>
                </a:solidFill>
                <a:latin typeface="Open Sans Semi-Bold"/>
                <a:ea typeface="Open Sans Semi-Bold"/>
                <a:cs typeface="Open Sans Semi-Bold"/>
                <a:sym typeface="Open Sans Semi-Bold"/>
              </a:rPr>
              <a:t>CarePay Ltd</a:t>
            </a:r>
          </a:p>
        </p:txBody>
      </p:sp>
      <p:sp>
        <p:nvSpPr>
          <p:cNvPr id="16" name="TextBox 16"/>
          <p:cNvSpPr txBox="1"/>
          <p:nvPr/>
        </p:nvSpPr>
        <p:spPr>
          <a:xfrm>
            <a:off x="8537371" y="2012144"/>
            <a:ext cx="9416550" cy="3621889"/>
          </a:xfrm>
          <a:prstGeom prst="rect">
            <a:avLst/>
          </a:prstGeom>
        </p:spPr>
        <p:txBody>
          <a:bodyPr wrap="square" lIns="0" tIns="0" rIns="0" bIns="0" rtlCol="0" anchor="t">
            <a:spAutoFit/>
          </a:bodyPr>
          <a:lstStyle/>
          <a:p>
            <a:pPr marL="342900" lvl="0" indent="-342900">
              <a:lnSpc>
                <a:spcPts val="4079"/>
              </a:lnSpc>
              <a:buFont typeface="Arial" panose="020B0604020202020204" pitchFamily="34" charset="0"/>
              <a:buChar char="•"/>
            </a:pPr>
            <a:r>
              <a:rPr lang="en-US" sz="2200" b="1" dirty="0">
                <a:latin typeface="Open Sans" panose="020B0606030504020204" pitchFamily="34" charset="0"/>
                <a:ea typeface="Open Sans" panose="020B0606030504020204" pitchFamily="34" charset="0"/>
                <a:cs typeface="Open Sans" panose="020B0606030504020204" pitchFamily="34" charset="0"/>
              </a:rPr>
              <a:t>Current Status</a:t>
            </a:r>
            <a:r>
              <a:rPr lang="en-US" sz="2200" dirty="0">
                <a:latin typeface="Open Sans" panose="020B0606030504020204" pitchFamily="34" charset="0"/>
                <a:ea typeface="Open Sans" panose="020B0606030504020204" pitchFamily="34" charset="0"/>
                <a:cs typeface="Open Sans" panose="020B0606030504020204" pitchFamily="34" charset="0"/>
              </a:rPr>
              <a:t>: CarePay is currently </a:t>
            </a:r>
            <a:r>
              <a:rPr lang="en-US" sz="2200" b="1" dirty="0">
                <a:latin typeface="Open Sans" panose="020B0606030504020204" pitchFamily="34" charset="0"/>
                <a:ea typeface="Open Sans" panose="020B0606030504020204" pitchFamily="34" charset="0"/>
                <a:cs typeface="Open Sans" panose="020B0606030504020204" pitchFamily="34" charset="0"/>
              </a:rPr>
              <a:t>self-funded</a:t>
            </a:r>
            <a:r>
              <a:rPr lang="en-US" sz="2200" dirty="0">
                <a:latin typeface="Open Sans" panose="020B0606030504020204" pitchFamily="34" charset="0"/>
                <a:ea typeface="Open Sans" panose="020B0606030504020204" pitchFamily="34" charset="0"/>
                <a:cs typeface="Open Sans" panose="020B0606030504020204" pitchFamily="34" charset="0"/>
              </a:rPr>
              <a:t> by the team.</a:t>
            </a:r>
          </a:p>
          <a:p>
            <a:pPr marL="342900" lvl="0" indent="-342900">
              <a:lnSpc>
                <a:spcPts val="4079"/>
              </a:lnSpc>
              <a:buFont typeface="Arial" panose="020B0604020202020204" pitchFamily="34" charset="0"/>
              <a:buChar char="•"/>
            </a:pPr>
            <a:r>
              <a:rPr lang="en-US" sz="2200" b="1" dirty="0">
                <a:latin typeface="Open Sans" panose="020B0606030504020204" pitchFamily="34" charset="0"/>
                <a:ea typeface="Open Sans" panose="020B0606030504020204" pitchFamily="34" charset="0"/>
                <a:cs typeface="Open Sans" panose="020B0606030504020204" pitchFamily="34" charset="0"/>
              </a:rPr>
              <a:t>No External Funding Yet</a:t>
            </a:r>
            <a:r>
              <a:rPr lang="en-US" sz="2200" dirty="0">
                <a:latin typeface="Open Sans" panose="020B0606030504020204" pitchFamily="34" charset="0"/>
                <a:ea typeface="Open Sans" panose="020B0606030504020204" pitchFamily="34" charset="0"/>
                <a:cs typeface="Open Sans" panose="020B0606030504020204" pitchFamily="34" charset="0"/>
              </a:rPr>
              <a:t>: We have not raised any external funding so far.</a:t>
            </a:r>
          </a:p>
          <a:p>
            <a:pPr marL="342900" lvl="0" indent="-342900">
              <a:lnSpc>
                <a:spcPts val="4079"/>
              </a:lnSpc>
              <a:buFont typeface="Arial" panose="020B0604020202020204" pitchFamily="34" charset="0"/>
              <a:buChar char="•"/>
            </a:pPr>
            <a:r>
              <a:rPr lang="en-US" sz="2200" b="1" dirty="0">
                <a:latin typeface="Open Sans" panose="020B0606030504020204" pitchFamily="34" charset="0"/>
                <a:ea typeface="Open Sans" panose="020B0606030504020204" pitchFamily="34" charset="0"/>
                <a:cs typeface="Open Sans" panose="020B0606030504020204" pitchFamily="34" charset="0"/>
              </a:rPr>
              <a:t>Future Goal</a:t>
            </a:r>
            <a:r>
              <a:rPr lang="en-US" sz="2200" dirty="0">
                <a:latin typeface="Open Sans" panose="020B0606030504020204" pitchFamily="34" charset="0"/>
                <a:ea typeface="Open Sans" panose="020B0606030504020204" pitchFamily="34" charset="0"/>
                <a:cs typeface="Open Sans" panose="020B0606030504020204" pitchFamily="34" charset="0"/>
              </a:rPr>
              <a:t>: To scale our operations, we are seeking </a:t>
            </a:r>
            <a:r>
              <a:rPr lang="en-US" sz="2200" b="1" dirty="0">
                <a:latin typeface="Open Sans" panose="020B0606030504020204" pitchFamily="34" charset="0"/>
                <a:ea typeface="Open Sans" panose="020B0606030504020204" pitchFamily="34" charset="0"/>
                <a:cs typeface="Open Sans" panose="020B0606030504020204" pitchFamily="34" charset="0"/>
              </a:rPr>
              <a:t>seed capital</a:t>
            </a:r>
            <a:r>
              <a:rPr lang="en-US" sz="2200" dirty="0">
                <a:latin typeface="Open Sans" panose="020B0606030504020204" pitchFamily="34" charset="0"/>
                <a:ea typeface="Open Sans" panose="020B0606030504020204" pitchFamily="34" charset="0"/>
                <a:cs typeface="Open Sans" panose="020B0606030504020204" pitchFamily="34" charset="0"/>
              </a:rPr>
              <a:t> to:</a:t>
            </a:r>
          </a:p>
          <a:p>
            <a:pPr marL="1257300" lvl="2" indent="-342900">
              <a:lnSpc>
                <a:spcPts val="4079"/>
              </a:lnSpc>
              <a:buFont typeface="Courier New" panose="02070309020205020404" pitchFamily="49" charset="0"/>
              <a:buChar char="o"/>
            </a:pPr>
            <a:r>
              <a:rPr lang="en-US" sz="2200" dirty="0">
                <a:latin typeface="Open Sans" panose="020B0606030504020204" pitchFamily="34" charset="0"/>
                <a:ea typeface="Open Sans" panose="020B0606030504020204" pitchFamily="34" charset="0"/>
                <a:cs typeface="Open Sans" panose="020B0606030504020204" pitchFamily="34" charset="0"/>
              </a:rPr>
              <a:t>Accelerate product development.</a:t>
            </a:r>
          </a:p>
          <a:p>
            <a:pPr marL="1257300" lvl="2" indent="-342900">
              <a:lnSpc>
                <a:spcPts val="4079"/>
              </a:lnSpc>
              <a:buFont typeface="Courier New" panose="02070309020205020404" pitchFamily="49" charset="0"/>
              <a:buChar char="o"/>
            </a:pPr>
            <a:r>
              <a:rPr lang="en-US" sz="2200" dirty="0">
                <a:latin typeface="Open Sans" panose="020B0606030504020204" pitchFamily="34" charset="0"/>
                <a:ea typeface="Open Sans" panose="020B0606030504020204" pitchFamily="34" charset="0"/>
                <a:cs typeface="Open Sans" panose="020B0606030504020204" pitchFamily="34" charset="0"/>
              </a:rPr>
              <a:t>Expand our team.</a:t>
            </a:r>
          </a:p>
          <a:p>
            <a:pPr marL="1257300" lvl="2" indent="-342900">
              <a:lnSpc>
                <a:spcPts val="4079"/>
              </a:lnSpc>
              <a:buFont typeface="Courier New" panose="02070309020205020404" pitchFamily="49" charset="0"/>
              <a:buChar char="o"/>
            </a:pPr>
            <a:r>
              <a:rPr lang="en-US" sz="2200" dirty="0">
                <a:latin typeface="Open Sans" panose="020B0606030504020204" pitchFamily="34" charset="0"/>
                <a:ea typeface="Open Sans" panose="020B0606030504020204" pitchFamily="34" charset="0"/>
                <a:cs typeface="Open Sans" panose="020B0606030504020204" pitchFamily="34" charset="0"/>
              </a:rPr>
              <a:t>Ensure a strong market entry.</a:t>
            </a:r>
            <a:endParaRPr lang="en-US" sz="2200"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Open Sans"/>
            </a:endParaRPr>
          </a:p>
        </p:txBody>
      </p:sp>
      <p:graphicFrame>
        <p:nvGraphicFramePr>
          <p:cNvPr id="17" name="Chart 16">
            <a:extLst>
              <a:ext uri="{FF2B5EF4-FFF2-40B4-BE49-F238E27FC236}">
                <a16:creationId xmlns:a16="http://schemas.microsoft.com/office/drawing/2014/main" id="{3A86B600-F476-8B16-DFB9-CB1B9DCE9944}"/>
              </a:ext>
            </a:extLst>
          </p:cNvPr>
          <p:cNvGraphicFramePr/>
          <p:nvPr>
            <p:extLst>
              <p:ext uri="{D42A27DB-BD31-4B8C-83A1-F6EECF244321}">
                <p14:modId xmlns:p14="http://schemas.microsoft.com/office/powerpoint/2010/main" val="1972199328"/>
              </p:ext>
            </p:extLst>
          </p:nvPr>
        </p:nvGraphicFramePr>
        <p:xfrm>
          <a:off x="334079" y="2093343"/>
          <a:ext cx="7732302" cy="7773745"/>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Box 12">
            <a:extLst>
              <a:ext uri="{FF2B5EF4-FFF2-40B4-BE49-F238E27FC236}">
                <a16:creationId xmlns:a16="http://schemas.microsoft.com/office/drawing/2014/main" id="{8017A279-12C0-092B-1108-7A8673C6FD14}"/>
              </a:ext>
            </a:extLst>
          </p:cNvPr>
          <p:cNvSpPr txBox="1"/>
          <p:nvPr/>
        </p:nvSpPr>
        <p:spPr>
          <a:xfrm>
            <a:off x="369531" y="1739947"/>
            <a:ext cx="7661397" cy="406458"/>
          </a:xfrm>
          <a:prstGeom prst="rect">
            <a:avLst/>
          </a:prstGeom>
        </p:spPr>
        <p:txBody>
          <a:bodyPr lIns="0" tIns="0" rIns="0" bIns="0" rtlCol="0" anchor="t">
            <a:spAutoFit/>
          </a:bodyPr>
          <a:lstStyle/>
          <a:p>
            <a:pPr marL="0" lvl="0" indent="0" algn="l">
              <a:lnSpc>
                <a:spcPts val="3359"/>
              </a:lnSpc>
            </a:pPr>
            <a:r>
              <a:rPr lang="en-US" sz="2400" b="1" spc="177" dirty="0">
                <a:solidFill>
                  <a:srgbClr val="000000"/>
                </a:solidFill>
                <a:latin typeface="Open Sans Bold"/>
                <a:ea typeface="Open Sans Bold"/>
                <a:cs typeface="Open Sans Bold"/>
                <a:sym typeface="Open Sans Bold"/>
              </a:rPr>
              <a:t>Currently CarePay is self-funded 100%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8BC236-8C9F-3819-40AB-D5B92FD75A6A}"/>
            </a:ext>
          </a:extLst>
        </p:cNvPr>
        <p:cNvGrpSpPr/>
        <p:nvPr/>
      </p:nvGrpSpPr>
      <p:grpSpPr>
        <a:xfrm>
          <a:off x="0" y="0"/>
          <a:ext cx="0" cy="0"/>
          <a:chOff x="0" y="0"/>
          <a:chExt cx="0" cy="0"/>
        </a:xfrm>
      </p:grpSpPr>
      <p:grpSp>
        <p:nvGrpSpPr>
          <p:cNvPr id="65" name="Group 65">
            <a:extLst>
              <a:ext uri="{FF2B5EF4-FFF2-40B4-BE49-F238E27FC236}">
                <a16:creationId xmlns:a16="http://schemas.microsoft.com/office/drawing/2014/main" id="{06755D65-720C-7AB0-F1A3-9BC804077811}"/>
              </a:ext>
            </a:extLst>
          </p:cNvPr>
          <p:cNvGrpSpPr/>
          <p:nvPr/>
        </p:nvGrpSpPr>
        <p:grpSpPr>
          <a:xfrm>
            <a:off x="0" y="138444"/>
            <a:ext cx="18299900" cy="1428883"/>
            <a:chOff x="0" y="0"/>
            <a:chExt cx="4816593" cy="393857"/>
          </a:xfrm>
        </p:grpSpPr>
        <p:sp>
          <p:nvSpPr>
            <p:cNvPr id="66" name="Freeform 66">
              <a:extLst>
                <a:ext uri="{FF2B5EF4-FFF2-40B4-BE49-F238E27FC236}">
                  <a16:creationId xmlns:a16="http://schemas.microsoft.com/office/drawing/2014/main" id="{8C052A9A-5F32-1574-4D85-4EDD5CAD8CBF}"/>
                </a:ext>
              </a:extLst>
            </p:cNvPr>
            <p:cNvSpPr/>
            <p:nvPr/>
          </p:nvSpPr>
          <p:spPr>
            <a:xfrm>
              <a:off x="0" y="0"/>
              <a:ext cx="4816592" cy="393857"/>
            </a:xfrm>
            <a:custGeom>
              <a:avLst/>
              <a:gdLst/>
              <a:ahLst/>
              <a:cxnLst/>
              <a:rect l="l" t="t" r="r" b="b"/>
              <a:pathLst>
                <a:path w="4816592" h="393857">
                  <a:moveTo>
                    <a:pt x="0" y="0"/>
                  </a:moveTo>
                  <a:lnTo>
                    <a:pt x="4816592" y="0"/>
                  </a:lnTo>
                  <a:lnTo>
                    <a:pt x="4816592" y="393857"/>
                  </a:lnTo>
                  <a:lnTo>
                    <a:pt x="0" y="393857"/>
                  </a:lnTo>
                  <a:close/>
                </a:path>
              </a:pathLst>
            </a:custGeom>
            <a:solidFill>
              <a:srgbClr val="17726D"/>
            </a:solidFill>
          </p:spPr>
          <p:txBody>
            <a:bodyPr/>
            <a:lstStyle/>
            <a:p>
              <a:endParaRPr lang="en-RW" dirty="0"/>
            </a:p>
          </p:txBody>
        </p:sp>
        <p:sp>
          <p:nvSpPr>
            <p:cNvPr id="67" name="TextBox 67">
              <a:extLst>
                <a:ext uri="{FF2B5EF4-FFF2-40B4-BE49-F238E27FC236}">
                  <a16:creationId xmlns:a16="http://schemas.microsoft.com/office/drawing/2014/main" id="{89D15A78-510D-1DE0-605E-088C384343BC}"/>
                </a:ext>
              </a:extLst>
            </p:cNvPr>
            <p:cNvSpPr txBox="1"/>
            <p:nvPr/>
          </p:nvSpPr>
          <p:spPr>
            <a:xfrm>
              <a:off x="0" y="-47625"/>
              <a:ext cx="4816593" cy="441482"/>
            </a:xfrm>
            <a:prstGeom prst="rect">
              <a:avLst/>
            </a:prstGeom>
          </p:spPr>
          <p:txBody>
            <a:bodyPr lIns="50800" tIns="50800" rIns="50800" bIns="50800" rtlCol="0" anchor="ctr"/>
            <a:lstStyle/>
            <a:p>
              <a:pPr algn="ctr">
                <a:lnSpc>
                  <a:spcPts val="2479"/>
                </a:lnSpc>
              </a:pPr>
              <a:endParaRPr/>
            </a:p>
          </p:txBody>
        </p:sp>
      </p:grpSp>
      <p:sp>
        <p:nvSpPr>
          <p:cNvPr id="71" name="TextBox 71">
            <a:extLst>
              <a:ext uri="{FF2B5EF4-FFF2-40B4-BE49-F238E27FC236}">
                <a16:creationId xmlns:a16="http://schemas.microsoft.com/office/drawing/2014/main" id="{96720F8A-85C3-9100-EB67-04BB549D2944}"/>
              </a:ext>
            </a:extLst>
          </p:cNvPr>
          <p:cNvSpPr txBox="1"/>
          <p:nvPr/>
        </p:nvSpPr>
        <p:spPr>
          <a:xfrm>
            <a:off x="7638814" y="8423253"/>
            <a:ext cx="3010373" cy="356234"/>
          </a:xfrm>
          <a:prstGeom prst="rect">
            <a:avLst/>
          </a:prstGeom>
        </p:spPr>
        <p:txBody>
          <a:bodyPr lIns="0" tIns="0" rIns="0" bIns="0" rtlCol="0" anchor="t">
            <a:spAutoFit/>
          </a:bodyPr>
          <a:lstStyle/>
          <a:p>
            <a:pPr marL="0" lvl="0" indent="0" algn="ctr">
              <a:lnSpc>
                <a:spcPts val="2940"/>
              </a:lnSpc>
              <a:spcBef>
                <a:spcPct val="0"/>
              </a:spcBef>
            </a:pPr>
            <a:r>
              <a:rPr lang="en-US" sz="2100" b="1">
                <a:solidFill>
                  <a:srgbClr val="FFFFFF"/>
                </a:solidFill>
                <a:latin typeface="Montserrat Semi-Bold"/>
                <a:ea typeface="Montserrat Semi-Bold"/>
                <a:cs typeface="Montserrat Semi-Bold"/>
                <a:sym typeface="Montserrat Semi-Bold"/>
              </a:rPr>
              <a:t>Murad Naser </a:t>
            </a:r>
          </a:p>
        </p:txBody>
      </p:sp>
      <p:sp>
        <p:nvSpPr>
          <p:cNvPr id="72" name="TextBox 72">
            <a:extLst>
              <a:ext uri="{FF2B5EF4-FFF2-40B4-BE49-F238E27FC236}">
                <a16:creationId xmlns:a16="http://schemas.microsoft.com/office/drawing/2014/main" id="{9C1BEF3F-CE44-7962-08A3-E8AD6B7B6247}"/>
              </a:ext>
            </a:extLst>
          </p:cNvPr>
          <p:cNvSpPr txBox="1"/>
          <p:nvPr/>
        </p:nvSpPr>
        <p:spPr>
          <a:xfrm>
            <a:off x="7084784" y="3980305"/>
            <a:ext cx="4118431" cy="1577975"/>
          </a:xfrm>
          <a:prstGeom prst="rect">
            <a:avLst/>
          </a:prstGeom>
        </p:spPr>
        <p:txBody>
          <a:bodyPr lIns="0" tIns="0" rIns="0" bIns="0" rtlCol="0" anchor="t">
            <a:spAutoFit/>
          </a:bodyPr>
          <a:lstStyle/>
          <a:p>
            <a:pPr marL="0" lvl="0" indent="0" algn="ctr">
              <a:lnSpc>
                <a:spcPts val="3189"/>
              </a:lnSpc>
            </a:pPr>
            <a:r>
              <a:rPr lang="en-US" sz="2199" b="1" dirty="0">
                <a:solidFill>
                  <a:srgbClr val="FFFFFF"/>
                </a:solidFill>
                <a:latin typeface="Open Sans Medium"/>
                <a:ea typeface="Open Sans Medium"/>
                <a:cs typeface="Open Sans Medium"/>
                <a:sym typeface="Open Sans Medium"/>
              </a:rPr>
              <a:t>The level of expertise and personalized attention to our unique needs has made them an invaluable partner.</a:t>
            </a:r>
          </a:p>
        </p:txBody>
      </p:sp>
      <p:sp>
        <p:nvSpPr>
          <p:cNvPr id="75" name="TextBox 75">
            <a:extLst>
              <a:ext uri="{FF2B5EF4-FFF2-40B4-BE49-F238E27FC236}">
                <a16:creationId xmlns:a16="http://schemas.microsoft.com/office/drawing/2014/main" id="{10E9984F-0832-D84B-7ACC-B5EFE158FCCE}"/>
              </a:ext>
            </a:extLst>
          </p:cNvPr>
          <p:cNvSpPr txBox="1"/>
          <p:nvPr/>
        </p:nvSpPr>
        <p:spPr>
          <a:xfrm>
            <a:off x="3673786" y="409060"/>
            <a:ext cx="10363270" cy="974626"/>
          </a:xfrm>
          <a:prstGeom prst="rect">
            <a:avLst/>
          </a:prstGeom>
        </p:spPr>
        <p:txBody>
          <a:bodyPr wrap="square" lIns="0" tIns="0" rIns="0" bIns="0" rtlCol="0" anchor="t">
            <a:spAutoFit/>
          </a:bodyPr>
          <a:lstStyle/>
          <a:p>
            <a:pPr algn="l">
              <a:lnSpc>
                <a:spcPts val="7560"/>
              </a:lnSpc>
            </a:pPr>
            <a:r>
              <a:rPr lang="en-US" sz="7200" b="1" dirty="0">
                <a:solidFill>
                  <a:srgbClr val="FFFFFF"/>
                </a:solidFill>
                <a:latin typeface="Inter Bold"/>
                <a:ea typeface="Inter Bold"/>
                <a:cs typeface="Inter Bold"/>
                <a:sym typeface="Inter Bold"/>
              </a:rPr>
              <a:t>CarePay Dream Team</a:t>
            </a:r>
          </a:p>
        </p:txBody>
      </p:sp>
      <p:grpSp>
        <p:nvGrpSpPr>
          <p:cNvPr id="101" name="Group 26">
            <a:extLst>
              <a:ext uri="{FF2B5EF4-FFF2-40B4-BE49-F238E27FC236}">
                <a16:creationId xmlns:a16="http://schemas.microsoft.com/office/drawing/2014/main" id="{DC680C9F-133F-9C40-268F-60800772081E}"/>
              </a:ext>
            </a:extLst>
          </p:cNvPr>
          <p:cNvGrpSpPr/>
          <p:nvPr/>
        </p:nvGrpSpPr>
        <p:grpSpPr>
          <a:xfrm>
            <a:off x="691582" y="5948416"/>
            <a:ext cx="3873649" cy="4196388"/>
            <a:chOff x="-1" y="85725"/>
            <a:chExt cx="5164864" cy="5595186"/>
          </a:xfrm>
        </p:grpSpPr>
        <p:sp>
          <p:nvSpPr>
            <p:cNvPr id="102" name="TextBox 27">
              <a:extLst>
                <a:ext uri="{FF2B5EF4-FFF2-40B4-BE49-F238E27FC236}">
                  <a16:creationId xmlns:a16="http://schemas.microsoft.com/office/drawing/2014/main" id="{CBB1C441-6355-7181-D6CD-EB692F0044B9}"/>
                </a:ext>
              </a:extLst>
            </p:cNvPr>
            <p:cNvSpPr txBox="1"/>
            <p:nvPr/>
          </p:nvSpPr>
          <p:spPr>
            <a:xfrm>
              <a:off x="0" y="85725"/>
              <a:ext cx="5015545" cy="501184"/>
            </a:xfrm>
            <a:prstGeom prst="rect">
              <a:avLst/>
            </a:prstGeom>
          </p:spPr>
          <p:txBody>
            <a:bodyPr lIns="0" tIns="0" rIns="0" bIns="0" rtlCol="0" anchor="t">
              <a:spAutoFit/>
            </a:bodyPr>
            <a:lstStyle/>
            <a:p>
              <a:pPr algn="l">
                <a:lnSpc>
                  <a:spcPts val="2638"/>
                </a:lnSpc>
              </a:pPr>
              <a:r>
                <a:rPr lang="en-US" sz="2899" i="1" spc="14">
                  <a:solidFill>
                    <a:srgbClr val="2B2C30"/>
                  </a:solidFill>
                  <a:latin typeface="Playfair Display Italics"/>
                  <a:ea typeface="Playfair Display Italics"/>
                  <a:cs typeface="Playfair Display Italics"/>
                  <a:sym typeface="Playfair Display Italics"/>
                </a:rPr>
                <a:t>Founder &amp; CEO </a:t>
              </a:r>
            </a:p>
          </p:txBody>
        </p:sp>
        <p:sp>
          <p:nvSpPr>
            <p:cNvPr id="103" name="TextBox 28">
              <a:extLst>
                <a:ext uri="{FF2B5EF4-FFF2-40B4-BE49-F238E27FC236}">
                  <a16:creationId xmlns:a16="http://schemas.microsoft.com/office/drawing/2014/main" id="{25B7CDF1-3885-177E-C736-15F5091086B4}"/>
                </a:ext>
              </a:extLst>
            </p:cNvPr>
            <p:cNvSpPr txBox="1"/>
            <p:nvPr/>
          </p:nvSpPr>
          <p:spPr>
            <a:xfrm>
              <a:off x="0" y="621834"/>
              <a:ext cx="5031935" cy="632249"/>
            </a:xfrm>
            <a:prstGeom prst="rect">
              <a:avLst/>
            </a:prstGeom>
          </p:spPr>
          <p:txBody>
            <a:bodyPr lIns="0" tIns="0" rIns="0" bIns="0" rtlCol="0" anchor="t">
              <a:spAutoFit/>
            </a:bodyPr>
            <a:lstStyle/>
            <a:p>
              <a:pPr algn="l">
                <a:lnSpc>
                  <a:spcPts val="3919"/>
                </a:lnSpc>
              </a:pPr>
              <a:r>
                <a:rPr lang="en-US" sz="2799" b="1" dirty="0">
                  <a:solidFill>
                    <a:srgbClr val="2B2C30"/>
                  </a:solidFill>
                  <a:latin typeface="Public Sans Bold"/>
                  <a:ea typeface="Public Sans Bold"/>
                  <a:cs typeface="Public Sans Bold"/>
                  <a:sym typeface="Public Sans Bold"/>
                </a:rPr>
                <a:t>Maurice BIGIRIMANA</a:t>
              </a:r>
            </a:p>
          </p:txBody>
        </p:sp>
        <p:sp>
          <p:nvSpPr>
            <p:cNvPr id="104" name="TextBox 29">
              <a:extLst>
                <a:ext uri="{FF2B5EF4-FFF2-40B4-BE49-F238E27FC236}">
                  <a16:creationId xmlns:a16="http://schemas.microsoft.com/office/drawing/2014/main" id="{7C7CA425-4BD6-7BDA-2B13-3267ACD1C8B5}"/>
                </a:ext>
              </a:extLst>
            </p:cNvPr>
            <p:cNvSpPr txBox="1"/>
            <p:nvPr/>
          </p:nvSpPr>
          <p:spPr>
            <a:xfrm>
              <a:off x="-1" y="1431883"/>
              <a:ext cx="5164864" cy="4249028"/>
            </a:xfrm>
            <a:prstGeom prst="rect">
              <a:avLst/>
            </a:prstGeom>
          </p:spPr>
          <p:txBody>
            <a:bodyPr wrap="square" lIns="0" tIns="0" rIns="0" bIns="0" rtlCol="0" anchor="t">
              <a:spAutoFit/>
            </a:bodyPr>
            <a:lstStyle/>
            <a:p>
              <a:pPr algn="l">
                <a:lnSpc>
                  <a:spcPts val="2520"/>
                </a:lnSpc>
              </a:pPr>
              <a:r>
                <a:rPr lang="en-US" dirty="0"/>
                <a:t>An expert in digital transformation and cybersecurity,  currently the Manager of Application Security at the Bank of Kigali. He holds a Master’s in IT from Carnegie Mellon University (CMU) and has served as a teaching assistant in digital strategy at CMU. His expertise in secure software development and passion for digital transformation drive his commitment to innovation.</a:t>
              </a:r>
              <a:endParaRPr lang="en-US" sz="1800" dirty="0">
                <a:solidFill>
                  <a:srgbClr val="2B2C30"/>
                </a:solidFill>
                <a:latin typeface="Public Sans"/>
                <a:ea typeface="Public Sans"/>
                <a:cs typeface="Public Sans"/>
                <a:sym typeface="Public Sans"/>
              </a:endParaRPr>
            </a:p>
          </p:txBody>
        </p:sp>
      </p:grpSp>
      <p:grpSp>
        <p:nvGrpSpPr>
          <p:cNvPr id="105" name="Group 30">
            <a:extLst>
              <a:ext uri="{FF2B5EF4-FFF2-40B4-BE49-F238E27FC236}">
                <a16:creationId xmlns:a16="http://schemas.microsoft.com/office/drawing/2014/main" id="{565D3EDD-93E0-61E1-4326-D6A95A28F87F}"/>
              </a:ext>
            </a:extLst>
          </p:cNvPr>
          <p:cNvGrpSpPr/>
          <p:nvPr/>
        </p:nvGrpSpPr>
        <p:grpSpPr>
          <a:xfrm>
            <a:off x="9733630" y="5893365"/>
            <a:ext cx="3873649" cy="4196388"/>
            <a:chOff x="-1" y="85725"/>
            <a:chExt cx="5164864" cy="5595186"/>
          </a:xfrm>
        </p:grpSpPr>
        <p:sp>
          <p:nvSpPr>
            <p:cNvPr id="106" name="TextBox 31">
              <a:extLst>
                <a:ext uri="{FF2B5EF4-FFF2-40B4-BE49-F238E27FC236}">
                  <a16:creationId xmlns:a16="http://schemas.microsoft.com/office/drawing/2014/main" id="{6810969F-26DD-A5D0-AD47-87B2956645AF}"/>
                </a:ext>
              </a:extLst>
            </p:cNvPr>
            <p:cNvSpPr txBox="1"/>
            <p:nvPr/>
          </p:nvSpPr>
          <p:spPr>
            <a:xfrm>
              <a:off x="0" y="85725"/>
              <a:ext cx="5015545" cy="464316"/>
            </a:xfrm>
            <a:prstGeom prst="rect">
              <a:avLst/>
            </a:prstGeom>
          </p:spPr>
          <p:txBody>
            <a:bodyPr lIns="0" tIns="0" rIns="0" bIns="0" rtlCol="0" anchor="t">
              <a:spAutoFit/>
            </a:bodyPr>
            <a:lstStyle/>
            <a:p>
              <a:pPr algn="l">
                <a:lnSpc>
                  <a:spcPts val="2638"/>
                </a:lnSpc>
              </a:pPr>
              <a:r>
                <a:rPr lang="en-US" sz="2899" i="1" spc="14" dirty="0">
                  <a:solidFill>
                    <a:srgbClr val="2B2C30"/>
                  </a:solidFill>
                  <a:latin typeface="Playfair Display Italics"/>
                  <a:ea typeface="Playfair Display Italics"/>
                  <a:cs typeface="Playfair Display Italics"/>
                  <a:sym typeface="Playfair Display Italics"/>
                </a:rPr>
                <a:t>Health Tech Specialist</a:t>
              </a:r>
            </a:p>
          </p:txBody>
        </p:sp>
        <p:sp>
          <p:nvSpPr>
            <p:cNvPr id="107" name="TextBox 32">
              <a:extLst>
                <a:ext uri="{FF2B5EF4-FFF2-40B4-BE49-F238E27FC236}">
                  <a16:creationId xmlns:a16="http://schemas.microsoft.com/office/drawing/2014/main" id="{9DD5F0F8-4A7E-0BE8-497F-E83238D19959}"/>
                </a:ext>
              </a:extLst>
            </p:cNvPr>
            <p:cNvSpPr txBox="1"/>
            <p:nvPr/>
          </p:nvSpPr>
          <p:spPr>
            <a:xfrm>
              <a:off x="0" y="621835"/>
              <a:ext cx="5031935" cy="632250"/>
            </a:xfrm>
            <a:prstGeom prst="rect">
              <a:avLst/>
            </a:prstGeom>
          </p:spPr>
          <p:txBody>
            <a:bodyPr lIns="0" tIns="0" rIns="0" bIns="0" rtlCol="0" anchor="t">
              <a:spAutoFit/>
            </a:bodyPr>
            <a:lstStyle/>
            <a:p>
              <a:pPr algn="l">
                <a:lnSpc>
                  <a:spcPts val="3919"/>
                </a:lnSpc>
              </a:pPr>
              <a:r>
                <a:rPr lang="en-US" sz="2799" b="1" dirty="0">
                  <a:solidFill>
                    <a:srgbClr val="2B2C30"/>
                  </a:solidFill>
                  <a:latin typeface="Public Sans Bold"/>
                  <a:ea typeface="Public Sans Bold"/>
                  <a:cs typeface="Public Sans Bold"/>
                  <a:sym typeface="Public Sans Bold"/>
                </a:rPr>
                <a:t>David MANZI</a:t>
              </a:r>
            </a:p>
          </p:txBody>
        </p:sp>
        <p:sp>
          <p:nvSpPr>
            <p:cNvPr id="108" name="TextBox 33">
              <a:extLst>
                <a:ext uri="{FF2B5EF4-FFF2-40B4-BE49-F238E27FC236}">
                  <a16:creationId xmlns:a16="http://schemas.microsoft.com/office/drawing/2014/main" id="{346CC5EB-AFAD-6387-B527-CC8459858D1B}"/>
                </a:ext>
              </a:extLst>
            </p:cNvPr>
            <p:cNvSpPr txBox="1"/>
            <p:nvPr/>
          </p:nvSpPr>
          <p:spPr>
            <a:xfrm>
              <a:off x="-1" y="1431883"/>
              <a:ext cx="5164864" cy="4249028"/>
            </a:xfrm>
            <a:prstGeom prst="rect">
              <a:avLst/>
            </a:prstGeom>
          </p:spPr>
          <p:txBody>
            <a:bodyPr wrap="square" lIns="0" tIns="0" rIns="0" bIns="0" rtlCol="0" anchor="t">
              <a:spAutoFit/>
            </a:bodyPr>
            <a:lstStyle/>
            <a:p>
              <a:pPr algn="l">
                <a:lnSpc>
                  <a:spcPts val="2520"/>
                </a:lnSpc>
              </a:pPr>
              <a:r>
                <a:rPr lang="en-US" dirty="0"/>
                <a:t>an Application Specialist for the Health Management Information System (HMIS) at King Faisal Hospital, holding a Master’s in IT from Carnegie Mellon University. He specializes in customizing HMIS to meet user requirements and improve efficiency. With a strong foundation in healthcare technology, David plays a pivotal role in optimizing </a:t>
              </a:r>
              <a:r>
                <a:rPr lang="en-US" dirty="0" err="1"/>
                <a:t>CarePay’s</a:t>
              </a:r>
              <a:r>
                <a:rPr lang="en-US" dirty="0"/>
                <a:t> integration with existing health systems.</a:t>
              </a:r>
              <a:endParaRPr lang="en-US" sz="1800" dirty="0">
                <a:solidFill>
                  <a:srgbClr val="2B2C30"/>
                </a:solidFill>
                <a:latin typeface="Public Sans"/>
                <a:ea typeface="Public Sans"/>
                <a:cs typeface="Public Sans"/>
                <a:sym typeface="Public Sans"/>
              </a:endParaRPr>
            </a:p>
          </p:txBody>
        </p:sp>
      </p:grpSp>
      <p:grpSp>
        <p:nvGrpSpPr>
          <p:cNvPr id="109" name="Group 34">
            <a:extLst>
              <a:ext uri="{FF2B5EF4-FFF2-40B4-BE49-F238E27FC236}">
                <a16:creationId xmlns:a16="http://schemas.microsoft.com/office/drawing/2014/main" id="{DEB8F091-5890-E90F-C1A9-3C4A5C7D688A}"/>
              </a:ext>
            </a:extLst>
          </p:cNvPr>
          <p:cNvGrpSpPr/>
          <p:nvPr/>
        </p:nvGrpSpPr>
        <p:grpSpPr>
          <a:xfrm>
            <a:off x="5217594" y="5883059"/>
            <a:ext cx="3773952" cy="3875787"/>
            <a:chOff x="0" y="85725"/>
            <a:chExt cx="5031935" cy="5167715"/>
          </a:xfrm>
        </p:grpSpPr>
        <p:sp>
          <p:nvSpPr>
            <p:cNvPr id="110" name="TextBox 35">
              <a:extLst>
                <a:ext uri="{FF2B5EF4-FFF2-40B4-BE49-F238E27FC236}">
                  <a16:creationId xmlns:a16="http://schemas.microsoft.com/office/drawing/2014/main" id="{4D9A0B6E-E502-BC3F-9F48-0DF93BE1F1E3}"/>
                </a:ext>
              </a:extLst>
            </p:cNvPr>
            <p:cNvSpPr txBox="1"/>
            <p:nvPr/>
          </p:nvSpPr>
          <p:spPr>
            <a:xfrm>
              <a:off x="0" y="85725"/>
              <a:ext cx="5015545" cy="501184"/>
            </a:xfrm>
            <a:prstGeom prst="rect">
              <a:avLst/>
            </a:prstGeom>
          </p:spPr>
          <p:txBody>
            <a:bodyPr lIns="0" tIns="0" rIns="0" bIns="0" rtlCol="0" anchor="t">
              <a:spAutoFit/>
            </a:bodyPr>
            <a:lstStyle/>
            <a:p>
              <a:pPr algn="l">
                <a:lnSpc>
                  <a:spcPts val="2638"/>
                </a:lnSpc>
              </a:pPr>
              <a:r>
                <a:rPr lang="en-US" sz="2899" i="1" spc="14">
                  <a:solidFill>
                    <a:srgbClr val="2B2C30"/>
                  </a:solidFill>
                  <a:latin typeface="Playfair Display Italics"/>
                  <a:ea typeface="Playfair Display Italics"/>
                  <a:cs typeface="Playfair Display Italics"/>
                  <a:sym typeface="Playfair Display Italics"/>
                </a:rPr>
                <a:t>Founder &amp; CTO </a:t>
              </a:r>
            </a:p>
          </p:txBody>
        </p:sp>
        <p:sp>
          <p:nvSpPr>
            <p:cNvPr id="111" name="TextBox 36">
              <a:extLst>
                <a:ext uri="{FF2B5EF4-FFF2-40B4-BE49-F238E27FC236}">
                  <a16:creationId xmlns:a16="http://schemas.microsoft.com/office/drawing/2014/main" id="{E14174F3-C35F-1BCF-9DA8-FA8A966EDC8C}"/>
                </a:ext>
              </a:extLst>
            </p:cNvPr>
            <p:cNvSpPr txBox="1"/>
            <p:nvPr/>
          </p:nvSpPr>
          <p:spPr>
            <a:xfrm>
              <a:off x="0" y="621834"/>
              <a:ext cx="5031935" cy="632249"/>
            </a:xfrm>
            <a:prstGeom prst="rect">
              <a:avLst/>
            </a:prstGeom>
          </p:spPr>
          <p:txBody>
            <a:bodyPr lIns="0" tIns="0" rIns="0" bIns="0" rtlCol="0" anchor="t">
              <a:spAutoFit/>
            </a:bodyPr>
            <a:lstStyle/>
            <a:p>
              <a:pPr algn="l">
                <a:lnSpc>
                  <a:spcPts val="3919"/>
                </a:lnSpc>
              </a:pPr>
              <a:r>
                <a:rPr lang="en-US" sz="2799" b="1" dirty="0">
                  <a:solidFill>
                    <a:srgbClr val="2B2C30"/>
                  </a:solidFill>
                  <a:latin typeface="Public Sans Bold"/>
                  <a:ea typeface="Public Sans Bold"/>
                  <a:cs typeface="Public Sans Bold"/>
                  <a:sym typeface="Public Sans Bold"/>
                </a:rPr>
                <a:t>Patrick IRADUKUNDA</a:t>
              </a:r>
            </a:p>
          </p:txBody>
        </p:sp>
        <p:sp>
          <p:nvSpPr>
            <p:cNvPr id="112" name="TextBox 37">
              <a:extLst>
                <a:ext uri="{FF2B5EF4-FFF2-40B4-BE49-F238E27FC236}">
                  <a16:creationId xmlns:a16="http://schemas.microsoft.com/office/drawing/2014/main" id="{09CA0007-39B6-FC3E-997A-A1EFA972C850}"/>
                </a:ext>
              </a:extLst>
            </p:cNvPr>
            <p:cNvSpPr txBox="1"/>
            <p:nvPr/>
          </p:nvSpPr>
          <p:spPr>
            <a:xfrm>
              <a:off x="0" y="1431882"/>
              <a:ext cx="5031935" cy="3821558"/>
            </a:xfrm>
            <a:prstGeom prst="rect">
              <a:avLst/>
            </a:prstGeom>
          </p:spPr>
          <p:txBody>
            <a:bodyPr lIns="0" tIns="0" rIns="0" bIns="0" rtlCol="0" anchor="t">
              <a:spAutoFit/>
            </a:bodyPr>
            <a:lstStyle/>
            <a:p>
              <a:pPr algn="l">
                <a:lnSpc>
                  <a:spcPts val="2520"/>
                </a:lnSpc>
              </a:pPr>
              <a:r>
                <a:rPr lang="en-US" dirty="0"/>
                <a:t>With a Master’s in IT from Carnegie Mellon University, he brings over five years of expertise in web, mobile app, and script development. His experience spans AI and machine learning research at CMU, where he contributed to cutting-edge projects, positioning him as a key force behind </a:t>
              </a:r>
              <a:r>
                <a:rPr lang="en-US" dirty="0" err="1"/>
                <a:t>CarePay’s</a:t>
              </a:r>
              <a:r>
                <a:rPr lang="en-US" dirty="0"/>
                <a:t> technical innovations.</a:t>
              </a:r>
              <a:endParaRPr lang="en-US" sz="1800" dirty="0">
                <a:solidFill>
                  <a:srgbClr val="2B2C30"/>
                </a:solidFill>
                <a:latin typeface="Public Sans"/>
                <a:ea typeface="Public Sans"/>
                <a:cs typeface="Public Sans"/>
                <a:sym typeface="Public Sans"/>
              </a:endParaRPr>
            </a:p>
          </p:txBody>
        </p:sp>
      </p:grpSp>
      <p:grpSp>
        <p:nvGrpSpPr>
          <p:cNvPr id="113" name="Group 38">
            <a:extLst>
              <a:ext uri="{FF2B5EF4-FFF2-40B4-BE49-F238E27FC236}">
                <a16:creationId xmlns:a16="http://schemas.microsoft.com/office/drawing/2014/main" id="{9F3489D2-F3FE-FC11-65E6-9B50F1A2A77F}"/>
              </a:ext>
            </a:extLst>
          </p:cNvPr>
          <p:cNvGrpSpPr/>
          <p:nvPr/>
        </p:nvGrpSpPr>
        <p:grpSpPr>
          <a:xfrm>
            <a:off x="13970771" y="5916950"/>
            <a:ext cx="4128786" cy="3856815"/>
            <a:chOff x="-101611" y="111021"/>
            <a:chExt cx="5505047" cy="5142422"/>
          </a:xfrm>
        </p:grpSpPr>
        <p:sp>
          <p:nvSpPr>
            <p:cNvPr id="114" name="TextBox 39">
              <a:extLst>
                <a:ext uri="{FF2B5EF4-FFF2-40B4-BE49-F238E27FC236}">
                  <a16:creationId xmlns:a16="http://schemas.microsoft.com/office/drawing/2014/main" id="{E87FD213-BC59-6B71-399F-FFBE89DF0279}"/>
                </a:ext>
              </a:extLst>
            </p:cNvPr>
            <p:cNvSpPr txBox="1"/>
            <p:nvPr/>
          </p:nvSpPr>
          <p:spPr>
            <a:xfrm>
              <a:off x="-101611" y="111021"/>
              <a:ext cx="5450148" cy="464316"/>
            </a:xfrm>
            <a:prstGeom prst="rect">
              <a:avLst/>
            </a:prstGeom>
          </p:spPr>
          <p:txBody>
            <a:bodyPr wrap="square" lIns="0" tIns="0" rIns="0" bIns="0" rtlCol="0" anchor="t">
              <a:spAutoFit/>
            </a:bodyPr>
            <a:lstStyle/>
            <a:p>
              <a:pPr algn="l">
                <a:lnSpc>
                  <a:spcPts val="2638"/>
                </a:lnSpc>
              </a:pPr>
              <a:r>
                <a:rPr lang="en-US" sz="2800" i="1" dirty="0"/>
                <a:t> </a:t>
              </a:r>
              <a:r>
                <a:rPr lang="en-US" sz="2899" i="1" spc="14" dirty="0">
                  <a:solidFill>
                    <a:srgbClr val="2B2C30"/>
                  </a:solidFill>
                  <a:latin typeface="Playfair Display Italics"/>
                  <a:cs typeface="Playfair Display Italics"/>
                </a:rPr>
                <a:t>Medical Claims Specialist</a:t>
              </a:r>
              <a:endParaRPr lang="en-US" sz="2899" i="1" spc="14" dirty="0">
                <a:solidFill>
                  <a:srgbClr val="2B2C30"/>
                </a:solidFill>
                <a:latin typeface="Playfair Display Italics"/>
                <a:cs typeface="Playfair Display Italics"/>
                <a:sym typeface="Playfair Display Italics"/>
              </a:endParaRPr>
            </a:p>
          </p:txBody>
        </p:sp>
        <p:sp>
          <p:nvSpPr>
            <p:cNvPr id="115" name="TextBox 40">
              <a:extLst>
                <a:ext uri="{FF2B5EF4-FFF2-40B4-BE49-F238E27FC236}">
                  <a16:creationId xmlns:a16="http://schemas.microsoft.com/office/drawing/2014/main" id="{F95B4251-AF00-B054-5095-35E4C1141BE4}"/>
                </a:ext>
              </a:extLst>
            </p:cNvPr>
            <p:cNvSpPr txBox="1"/>
            <p:nvPr/>
          </p:nvSpPr>
          <p:spPr>
            <a:xfrm>
              <a:off x="0" y="621834"/>
              <a:ext cx="5031935" cy="632249"/>
            </a:xfrm>
            <a:prstGeom prst="rect">
              <a:avLst/>
            </a:prstGeom>
          </p:spPr>
          <p:txBody>
            <a:bodyPr lIns="0" tIns="0" rIns="0" bIns="0" rtlCol="0" anchor="t">
              <a:spAutoFit/>
            </a:bodyPr>
            <a:lstStyle/>
            <a:p>
              <a:pPr algn="l">
                <a:lnSpc>
                  <a:spcPts val="3919"/>
                </a:lnSpc>
              </a:pPr>
              <a:r>
                <a:rPr lang="en-US" sz="2799" b="1" dirty="0">
                  <a:solidFill>
                    <a:srgbClr val="2B2C30"/>
                  </a:solidFill>
                  <a:latin typeface="Public Sans Bold"/>
                  <a:ea typeface="Public Sans Bold"/>
                  <a:cs typeface="Public Sans Bold"/>
                  <a:sym typeface="Public Sans Bold"/>
                </a:rPr>
                <a:t>William G NAYITURIKI</a:t>
              </a:r>
            </a:p>
          </p:txBody>
        </p:sp>
        <p:sp>
          <p:nvSpPr>
            <p:cNvPr id="116" name="TextBox 41">
              <a:extLst>
                <a:ext uri="{FF2B5EF4-FFF2-40B4-BE49-F238E27FC236}">
                  <a16:creationId xmlns:a16="http://schemas.microsoft.com/office/drawing/2014/main" id="{9A14C05B-B6C6-510B-6B54-141C1D95D695}"/>
                </a:ext>
              </a:extLst>
            </p:cNvPr>
            <p:cNvSpPr txBox="1"/>
            <p:nvPr/>
          </p:nvSpPr>
          <p:spPr>
            <a:xfrm>
              <a:off x="0" y="1431883"/>
              <a:ext cx="5403436" cy="3821560"/>
            </a:xfrm>
            <a:prstGeom prst="rect">
              <a:avLst/>
            </a:prstGeom>
          </p:spPr>
          <p:txBody>
            <a:bodyPr wrap="square" lIns="0" tIns="0" rIns="0" bIns="0" rtlCol="0" anchor="t">
              <a:spAutoFit/>
            </a:bodyPr>
            <a:lstStyle/>
            <a:p>
              <a:pPr algn="l">
                <a:lnSpc>
                  <a:spcPts val="2520"/>
                </a:lnSpc>
              </a:pPr>
              <a:r>
                <a:rPr lang="en-US" dirty="0"/>
                <a:t>Bringing over 4 years of experience as a Medical Claims Analyst, William currently works at Prime Insurance Ltd, after honing his expertise at the Rwanda Social Security Board (RSSB). With a Bachelor’s in Nursing and a Master’s in Public Health, William’s knowledge ensures </a:t>
              </a:r>
              <a:r>
                <a:rPr lang="en-US" dirty="0" err="1"/>
                <a:t>CarePay's</a:t>
              </a:r>
              <a:r>
                <a:rPr lang="en-US" dirty="0"/>
                <a:t> solution is designed to automate claims processing with accuracy and speed.</a:t>
              </a:r>
              <a:endParaRPr lang="en-US" sz="1800" dirty="0">
                <a:solidFill>
                  <a:srgbClr val="2B2C30"/>
                </a:solidFill>
                <a:latin typeface="Public Sans"/>
                <a:ea typeface="Public Sans"/>
                <a:cs typeface="Public Sans"/>
                <a:sym typeface="Public Sans"/>
              </a:endParaRPr>
            </a:p>
          </p:txBody>
        </p:sp>
      </p:grpSp>
      <p:pic>
        <p:nvPicPr>
          <p:cNvPr id="3" name="Picture 2" descr="A person with a beard and mustache crossing his arms&#10;&#10;Description automatically generated">
            <a:extLst>
              <a:ext uri="{FF2B5EF4-FFF2-40B4-BE49-F238E27FC236}">
                <a16:creationId xmlns:a16="http://schemas.microsoft.com/office/drawing/2014/main" id="{901A7377-92B5-E074-B448-BF2A52738ADF}"/>
              </a:ext>
            </a:extLst>
          </p:cNvPr>
          <p:cNvPicPr>
            <a:picLocks noChangeAspect="1"/>
          </p:cNvPicPr>
          <p:nvPr/>
        </p:nvPicPr>
        <p:blipFill rotWithShape="1">
          <a:blip r:embed="rId2">
            <a:extLst>
              <a:ext uri="{28A0092B-C50C-407E-A947-70E740481C1C}">
                <a14:useLocalDpi xmlns:a14="http://schemas.microsoft.com/office/drawing/2010/main" val="0"/>
              </a:ext>
            </a:extLst>
          </a:blip>
          <a:srcRect l="5099" t="6608" r="998" b="7199"/>
          <a:stretch/>
        </p:blipFill>
        <p:spPr>
          <a:xfrm>
            <a:off x="691583" y="1719719"/>
            <a:ext cx="3659686" cy="3895582"/>
          </a:xfrm>
          <a:prstGeom prst="rect">
            <a:avLst/>
          </a:prstGeom>
          <a:effectLst>
            <a:softEdge rad="38100"/>
          </a:effectLst>
        </p:spPr>
      </p:pic>
      <p:pic>
        <p:nvPicPr>
          <p:cNvPr id="10" name="Picture 9" descr="A person with arms crossed&#10;&#10;Description automatically generated">
            <a:extLst>
              <a:ext uri="{FF2B5EF4-FFF2-40B4-BE49-F238E27FC236}">
                <a16:creationId xmlns:a16="http://schemas.microsoft.com/office/drawing/2014/main" id="{04613ED0-DFDB-92F5-C513-02B668D04261}"/>
              </a:ext>
            </a:extLst>
          </p:cNvPr>
          <p:cNvPicPr>
            <a:picLocks noChangeAspect="1"/>
          </p:cNvPicPr>
          <p:nvPr/>
        </p:nvPicPr>
        <p:blipFill>
          <a:blip r:embed="rId3">
            <a:extLst>
              <a:ext uri="{28A0092B-C50C-407E-A947-70E740481C1C}">
                <a14:useLocalDpi xmlns:a14="http://schemas.microsoft.com/office/drawing/2010/main" val="0"/>
              </a:ext>
            </a:extLst>
          </a:blip>
          <a:srcRect t="11075" b="9918"/>
          <a:stretch/>
        </p:blipFill>
        <p:spPr>
          <a:xfrm>
            <a:off x="5206054" y="1718656"/>
            <a:ext cx="3659686" cy="3895582"/>
          </a:xfrm>
          <a:prstGeom prst="rect">
            <a:avLst/>
          </a:prstGeom>
          <a:effectLst>
            <a:softEdge rad="38100"/>
          </a:effectLst>
        </p:spPr>
      </p:pic>
      <p:pic>
        <p:nvPicPr>
          <p:cNvPr id="12" name="Picture 11" descr="A person wearing a blue shirt and red tie&#10;&#10;Description automatically generated">
            <a:extLst>
              <a:ext uri="{FF2B5EF4-FFF2-40B4-BE49-F238E27FC236}">
                <a16:creationId xmlns:a16="http://schemas.microsoft.com/office/drawing/2014/main" id="{2DCB7F19-4B04-3E64-EAD9-73A351F88C74}"/>
              </a:ext>
            </a:extLst>
          </p:cNvPr>
          <p:cNvPicPr>
            <a:picLocks noChangeAspect="1"/>
          </p:cNvPicPr>
          <p:nvPr/>
        </p:nvPicPr>
        <p:blipFill>
          <a:blip r:embed="rId4">
            <a:extLst>
              <a:ext uri="{28A0092B-C50C-407E-A947-70E740481C1C}">
                <a14:useLocalDpi xmlns:a14="http://schemas.microsoft.com/office/drawing/2010/main" val="0"/>
              </a:ext>
            </a:extLst>
          </a:blip>
          <a:srcRect t="8331" b="20664"/>
          <a:stretch/>
        </p:blipFill>
        <p:spPr>
          <a:xfrm>
            <a:off x="9630091" y="1716401"/>
            <a:ext cx="3659685" cy="3897837"/>
          </a:xfrm>
          <a:prstGeom prst="rect">
            <a:avLst/>
          </a:prstGeom>
          <a:effectLst>
            <a:softEdge rad="38100"/>
          </a:effectLst>
        </p:spPr>
      </p:pic>
      <p:pic>
        <p:nvPicPr>
          <p:cNvPr id="14" name="Picture 13" descr="A person in a blue shirt&#10;&#10;Description automatically generated">
            <a:extLst>
              <a:ext uri="{FF2B5EF4-FFF2-40B4-BE49-F238E27FC236}">
                <a16:creationId xmlns:a16="http://schemas.microsoft.com/office/drawing/2014/main" id="{3626355D-7C8A-6F62-2BA0-157D5A1E47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970771" y="1748280"/>
            <a:ext cx="3810000" cy="3810000"/>
          </a:xfrm>
          <a:prstGeom prst="rect">
            <a:avLst/>
          </a:prstGeom>
          <a:effectLst>
            <a:softEdge rad="38100"/>
          </a:effectLst>
        </p:spPr>
      </p:pic>
      <p:sp>
        <p:nvSpPr>
          <p:cNvPr id="38" name="TextBox 37">
            <a:extLst>
              <a:ext uri="{FF2B5EF4-FFF2-40B4-BE49-F238E27FC236}">
                <a16:creationId xmlns:a16="http://schemas.microsoft.com/office/drawing/2014/main" id="{CEDDC9A4-E75C-6691-3A26-CDCDA0886BC6}"/>
              </a:ext>
            </a:extLst>
          </p:cNvPr>
          <p:cNvSpPr txBox="1"/>
          <p:nvPr/>
        </p:nvSpPr>
        <p:spPr>
          <a:xfrm>
            <a:off x="646035" y="1903360"/>
            <a:ext cx="4087612" cy="4250943"/>
          </a:xfrm>
          <a:prstGeom prst="rect">
            <a:avLst/>
          </a:prstGeom>
        </p:spPr>
        <p:txBody>
          <a:bodyPr lIns="68580" tIns="68580" rIns="68580" bIns="68580" rtlCol="0" anchor="ctr"/>
          <a:lstStyle/>
          <a:p>
            <a:pPr algn="ctr">
              <a:lnSpc>
                <a:spcPts val="1889"/>
              </a:lnSpc>
            </a:pPr>
            <a:endParaRPr/>
          </a:p>
        </p:txBody>
      </p:sp>
      <p:grpSp>
        <p:nvGrpSpPr>
          <p:cNvPr id="48" name="Group 47">
            <a:extLst>
              <a:ext uri="{FF2B5EF4-FFF2-40B4-BE49-F238E27FC236}">
                <a16:creationId xmlns:a16="http://schemas.microsoft.com/office/drawing/2014/main" id="{A7839443-0DB9-1B33-0F27-ED3DB75809E5}"/>
              </a:ext>
            </a:extLst>
          </p:cNvPr>
          <p:cNvGrpSpPr/>
          <p:nvPr/>
        </p:nvGrpSpPr>
        <p:grpSpPr>
          <a:xfrm>
            <a:off x="507229" y="1540976"/>
            <a:ext cx="4087612" cy="4250943"/>
            <a:chOff x="0" y="-28575"/>
            <a:chExt cx="1379207" cy="1265031"/>
          </a:xfrm>
        </p:grpSpPr>
        <p:sp>
          <p:nvSpPr>
            <p:cNvPr id="49" name="Freeform 48">
              <a:extLst>
                <a:ext uri="{FF2B5EF4-FFF2-40B4-BE49-F238E27FC236}">
                  <a16:creationId xmlns:a16="http://schemas.microsoft.com/office/drawing/2014/main" id="{258BBB05-6FAF-541E-3186-615774689396}"/>
                </a:ext>
              </a:extLst>
            </p:cNvPr>
            <p:cNvSpPr/>
            <p:nvPr/>
          </p:nvSpPr>
          <p:spPr>
            <a:xfrm>
              <a:off x="0" y="0"/>
              <a:ext cx="1379207" cy="1236456"/>
            </a:xfrm>
            <a:custGeom>
              <a:avLst/>
              <a:gdLst/>
              <a:ahLst/>
              <a:cxnLst/>
              <a:rect l="l" t="t" r="r" b="b"/>
              <a:pathLst>
                <a:path w="1379207" h="1236456">
                  <a:moveTo>
                    <a:pt x="0" y="0"/>
                  </a:moveTo>
                  <a:lnTo>
                    <a:pt x="1379207" y="0"/>
                  </a:lnTo>
                  <a:lnTo>
                    <a:pt x="1379207" y="1236456"/>
                  </a:lnTo>
                  <a:lnTo>
                    <a:pt x="0" y="1236456"/>
                  </a:lnTo>
                  <a:close/>
                </a:path>
              </a:pathLst>
            </a:custGeom>
            <a:solidFill>
              <a:srgbClr val="000000">
                <a:alpha val="0"/>
              </a:srgbClr>
            </a:solidFill>
            <a:ln w="9525" cap="sq">
              <a:solidFill>
                <a:srgbClr val="2B2C30"/>
              </a:solidFill>
              <a:prstDash val="solid"/>
              <a:miter/>
            </a:ln>
          </p:spPr>
          <p:txBody>
            <a:bodyPr/>
            <a:lstStyle/>
            <a:p>
              <a:endParaRPr lang="en-RW" dirty="0"/>
            </a:p>
          </p:txBody>
        </p:sp>
        <p:sp>
          <p:nvSpPr>
            <p:cNvPr id="50" name="TextBox 49">
              <a:extLst>
                <a:ext uri="{FF2B5EF4-FFF2-40B4-BE49-F238E27FC236}">
                  <a16:creationId xmlns:a16="http://schemas.microsoft.com/office/drawing/2014/main" id="{1CD81B64-2BEE-3C22-9E56-6522FBAD1702}"/>
                </a:ext>
              </a:extLst>
            </p:cNvPr>
            <p:cNvSpPr txBox="1"/>
            <p:nvPr/>
          </p:nvSpPr>
          <p:spPr>
            <a:xfrm>
              <a:off x="0" y="-28575"/>
              <a:ext cx="1379207" cy="1265031"/>
            </a:xfrm>
            <a:prstGeom prst="rect">
              <a:avLst/>
            </a:prstGeom>
          </p:spPr>
          <p:txBody>
            <a:bodyPr lIns="68580" tIns="68580" rIns="68580" bIns="68580" rtlCol="0" anchor="ctr"/>
            <a:lstStyle/>
            <a:p>
              <a:pPr algn="ctr">
                <a:lnSpc>
                  <a:spcPts val="1889"/>
                </a:lnSpc>
              </a:pPr>
              <a:endParaRPr/>
            </a:p>
          </p:txBody>
        </p:sp>
      </p:grpSp>
      <p:grpSp>
        <p:nvGrpSpPr>
          <p:cNvPr id="51" name="Group 50">
            <a:extLst>
              <a:ext uri="{FF2B5EF4-FFF2-40B4-BE49-F238E27FC236}">
                <a16:creationId xmlns:a16="http://schemas.microsoft.com/office/drawing/2014/main" id="{CD112BAF-7463-1F2E-D012-8B3B65C702B3}"/>
              </a:ext>
            </a:extLst>
          </p:cNvPr>
          <p:cNvGrpSpPr/>
          <p:nvPr/>
        </p:nvGrpSpPr>
        <p:grpSpPr>
          <a:xfrm>
            <a:off x="5054317" y="1536292"/>
            <a:ext cx="4087612" cy="4250943"/>
            <a:chOff x="0" y="-28575"/>
            <a:chExt cx="1379207" cy="1265031"/>
          </a:xfrm>
        </p:grpSpPr>
        <p:sp>
          <p:nvSpPr>
            <p:cNvPr id="52" name="Freeform 51">
              <a:extLst>
                <a:ext uri="{FF2B5EF4-FFF2-40B4-BE49-F238E27FC236}">
                  <a16:creationId xmlns:a16="http://schemas.microsoft.com/office/drawing/2014/main" id="{615FEC73-4DEB-1041-F1EE-7EF47542529D}"/>
                </a:ext>
              </a:extLst>
            </p:cNvPr>
            <p:cNvSpPr/>
            <p:nvPr/>
          </p:nvSpPr>
          <p:spPr>
            <a:xfrm>
              <a:off x="0" y="0"/>
              <a:ext cx="1379207" cy="1236456"/>
            </a:xfrm>
            <a:custGeom>
              <a:avLst/>
              <a:gdLst/>
              <a:ahLst/>
              <a:cxnLst/>
              <a:rect l="l" t="t" r="r" b="b"/>
              <a:pathLst>
                <a:path w="1379207" h="1236456">
                  <a:moveTo>
                    <a:pt x="0" y="0"/>
                  </a:moveTo>
                  <a:lnTo>
                    <a:pt x="1379207" y="0"/>
                  </a:lnTo>
                  <a:lnTo>
                    <a:pt x="1379207" y="1236456"/>
                  </a:lnTo>
                  <a:lnTo>
                    <a:pt x="0" y="1236456"/>
                  </a:lnTo>
                  <a:close/>
                </a:path>
              </a:pathLst>
            </a:custGeom>
            <a:solidFill>
              <a:srgbClr val="000000">
                <a:alpha val="0"/>
              </a:srgbClr>
            </a:solidFill>
            <a:ln w="9525" cap="sq">
              <a:solidFill>
                <a:srgbClr val="2B2C30"/>
              </a:solidFill>
              <a:prstDash val="solid"/>
              <a:miter/>
            </a:ln>
          </p:spPr>
          <p:txBody>
            <a:bodyPr/>
            <a:lstStyle/>
            <a:p>
              <a:endParaRPr lang="en-RW" dirty="0"/>
            </a:p>
          </p:txBody>
        </p:sp>
        <p:sp>
          <p:nvSpPr>
            <p:cNvPr id="53" name="TextBox 52">
              <a:extLst>
                <a:ext uri="{FF2B5EF4-FFF2-40B4-BE49-F238E27FC236}">
                  <a16:creationId xmlns:a16="http://schemas.microsoft.com/office/drawing/2014/main" id="{737E066C-6D97-5368-CC42-66AD13B9326B}"/>
                </a:ext>
              </a:extLst>
            </p:cNvPr>
            <p:cNvSpPr txBox="1"/>
            <p:nvPr/>
          </p:nvSpPr>
          <p:spPr>
            <a:xfrm>
              <a:off x="0" y="-28575"/>
              <a:ext cx="1379207" cy="1265031"/>
            </a:xfrm>
            <a:prstGeom prst="rect">
              <a:avLst/>
            </a:prstGeom>
          </p:spPr>
          <p:txBody>
            <a:bodyPr lIns="68580" tIns="68580" rIns="68580" bIns="68580" rtlCol="0" anchor="ctr"/>
            <a:lstStyle/>
            <a:p>
              <a:pPr algn="ctr">
                <a:lnSpc>
                  <a:spcPts val="1889"/>
                </a:lnSpc>
              </a:pPr>
              <a:endParaRPr/>
            </a:p>
          </p:txBody>
        </p:sp>
      </p:grpSp>
      <p:grpSp>
        <p:nvGrpSpPr>
          <p:cNvPr id="54" name="Group 53">
            <a:extLst>
              <a:ext uri="{FF2B5EF4-FFF2-40B4-BE49-F238E27FC236}">
                <a16:creationId xmlns:a16="http://schemas.microsoft.com/office/drawing/2014/main" id="{A41FAD38-38C9-4D5A-6A8C-7D1C9795A6A0}"/>
              </a:ext>
            </a:extLst>
          </p:cNvPr>
          <p:cNvGrpSpPr/>
          <p:nvPr/>
        </p:nvGrpSpPr>
        <p:grpSpPr>
          <a:xfrm>
            <a:off x="9434645" y="1536291"/>
            <a:ext cx="4087612" cy="4250943"/>
            <a:chOff x="0" y="-28575"/>
            <a:chExt cx="1379207" cy="1265031"/>
          </a:xfrm>
        </p:grpSpPr>
        <p:sp>
          <p:nvSpPr>
            <p:cNvPr id="55" name="Freeform 54">
              <a:extLst>
                <a:ext uri="{FF2B5EF4-FFF2-40B4-BE49-F238E27FC236}">
                  <a16:creationId xmlns:a16="http://schemas.microsoft.com/office/drawing/2014/main" id="{6469F584-F9D0-2D42-7BF8-55CCB986E324}"/>
                </a:ext>
              </a:extLst>
            </p:cNvPr>
            <p:cNvSpPr/>
            <p:nvPr/>
          </p:nvSpPr>
          <p:spPr>
            <a:xfrm>
              <a:off x="0" y="0"/>
              <a:ext cx="1379207" cy="1236456"/>
            </a:xfrm>
            <a:custGeom>
              <a:avLst/>
              <a:gdLst/>
              <a:ahLst/>
              <a:cxnLst/>
              <a:rect l="l" t="t" r="r" b="b"/>
              <a:pathLst>
                <a:path w="1379207" h="1236456">
                  <a:moveTo>
                    <a:pt x="0" y="0"/>
                  </a:moveTo>
                  <a:lnTo>
                    <a:pt x="1379207" y="0"/>
                  </a:lnTo>
                  <a:lnTo>
                    <a:pt x="1379207" y="1236456"/>
                  </a:lnTo>
                  <a:lnTo>
                    <a:pt x="0" y="1236456"/>
                  </a:lnTo>
                  <a:close/>
                </a:path>
              </a:pathLst>
            </a:custGeom>
            <a:solidFill>
              <a:srgbClr val="000000">
                <a:alpha val="0"/>
              </a:srgbClr>
            </a:solidFill>
            <a:ln w="9525" cap="sq">
              <a:solidFill>
                <a:srgbClr val="2B2C30"/>
              </a:solidFill>
              <a:prstDash val="solid"/>
              <a:miter/>
            </a:ln>
          </p:spPr>
          <p:txBody>
            <a:bodyPr/>
            <a:lstStyle/>
            <a:p>
              <a:endParaRPr lang="en-RW" dirty="0"/>
            </a:p>
          </p:txBody>
        </p:sp>
        <p:sp>
          <p:nvSpPr>
            <p:cNvPr id="56" name="TextBox 55">
              <a:extLst>
                <a:ext uri="{FF2B5EF4-FFF2-40B4-BE49-F238E27FC236}">
                  <a16:creationId xmlns:a16="http://schemas.microsoft.com/office/drawing/2014/main" id="{4105FC39-31C3-7D83-5C33-26C0B6454BC5}"/>
                </a:ext>
              </a:extLst>
            </p:cNvPr>
            <p:cNvSpPr txBox="1"/>
            <p:nvPr/>
          </p:nvSpPr>
          <p:spPr>
            <a:xfrm>
              <a:off x="0" y="-28575"/>
              <a:ext cx="1379207" cy="1265031"/>
            </a:xfrm>
            <a:prstGeom prst="rect">
              <a:avLst/>
            </a:prstGeom>
          </p:spPr>
          <p:txBody>
            <a:bodyPr lIns="68580" tIns="68580" rIns="68580" bIns="68580" rtlCol="0" anchor="ctr"/>
            <a:lstStyle/>
            <a:p>
              <a:pPr algn="ctr">
                <a:lnSpc>
                  <a:spcPts val="1889"/>
                </a:lnSpc>
              </a:pPr>
              <a:endParaRPr/>
            </a:p>
          </p:txBody>
        </p:sp>
      </p:grpSp>
      <p:sp>
        <p:nvSpPr>
          <p:cNvPr id="59" name="TextBox 58">
            <a:extLst>
              <a:ext uri="{FF2B5EF4-FFF2-40B4-BE49-F238E27FC236}">
                <a16:creationId xmlns:a16="http://schemas.microsoft.com/office/drawing/2014/main" id="{013021A4-88B7-DC4E-43A3-D807A675915A}"/>
              </a:ext>
            </a:extLst>
          </p:cNvPr>
          <p:cNvSpPr txBox="1"/>
          <p:nvPr/>
        </p:nvSpPr>
        <p:spPr>
          <a:xfrm>
            <a:off x="13814973" y="1536291"/>
            <a:ext cx="4087612" cy="4250943"/>
          </a:xfrm>
          <a:prstGeom prst="rect">
            <a:avLst/>
          </a:prstGeom>
        </p:spPr>
        <p:txBody>
          <a:bodyPr lIns="68580" tIns="68580" rIns="68580" bIns="68580" rtlCol="0" anchor="ctr"/>
          <a:lstStyle/>
          <a:p>
            <a:pPr algn="ctr">
              <a:lnSpc>
                <a:spcPts val="1889"/>
              </a:lnSpc>
            </a:pPr>
            <a:endParaRPr/>
          </a:p>
        </p:txBody>
      </p:sp>
      <p:grpSp>
        <p:nvGrpSpPr>
          <p:cNvPr id="60" name="Group 59">
            <a:extLst>
              <a:ext uri="{FF2B5EF4-FFF2-40B4-BE49-F238E27FC236}">
                <a16:creationId xmlns:a16="http://schemas.microsoft.com/office/drawing/2014/main" id="{6FB7AA3F-6E4E-DF24-EF75-552AF9AEB554}"/>
              </a:ext>
            </a:extLst>
          </p:cNvPr>
          <p:cNvGrpSpPr/>
          <p:nvPr/>
        </p:nvGrpSpPr>
        <p:grpSpPr>
          <a:xfrm>
            <a:off x="13814973" y="1530884"/>
            <a:ext cx="4087612" cy="4250943"/>
            <a:chOff x="0" y="-28575"/>
            <a:chExt cx="1379207" cy="1265031"/>
          </a:xfrm>
        </p:grpSpPr>
        <p:sp>
          <p:nvSpPr>
            <p:cNvPr id="61" name="Freeform 60">
              <a:extLst>
                <a:ext uri="{FF2B5EF4-FFF2-40B4-BE49-F238E27FC236}">
                  <a16:creationId xmlns:a16="http://schemas.microsoft.com/office/drawing/2014/main" id="{AD3D7426-7E94-278A-CE6F-4E23BB2773FF}"/>
                </a:ext>
              </a:extLst>
            </p:cNvPr>
            <p:cNvSpPr/>
            <p:nvPr/>
          </p:nvSpPr>
          <p:spPr>
            <a:xfrm>
              <a:off x="0" y="0"/>
              <a:ext cx="1379207" cy="1236456"/>
            </a:xfrm>
            <a:custGeom>
              <a:avLst/>
              <a:gdLst/>
              <a:ahLst/>
              <a:cxnLst/>
              <a:rect l="l" t="t" r="r" b="b"/>
              <a:pathLst>
                <a:path w="1379207" h="1236456">
                  <a:moveTo>
                    <a:pt x="0" y="0"/>
                  </a:moveTo>
                  <a:lnTo>
                    <a:pt x="1379207" y="0"/>
                  </a:lnTo>
                  <a:lnTo>
                    <a:pt x="1379207" y="1236456"/>
                  </a:lnTo>
                  <a:lnTo>
                    <a:pt x="0" y="1236456"/>
                  </a:lnTo>
                  <a:close/>
                </a:path>
              </a:pathLst>
            </a:custGeom>
            <a:solidFill>
              <a:srgbClr val="000000">
                <a:alpha val="0"/>
              </a:srgbClr>
            </a:solidFill>
            <a:ln w="9525" cap="sq">
              <a:solidFill>
                <a:srgbClr val="2B2C30"/>
              </a:solidFill>
              <a:prstDash val="solid"/>
              <a:miter/>
            </a:ln>
          </p:spPr>
          <p:txBody>
            <a:bodyPr/>
            <a:lstStyle/>
            <a:p>
              <a:endParaRPr lang="en-RW" dirty="0"/>
            </a:p>
          </p:txBody>
        </p:sp>
        <p:sp>
          <p:nvSpPr>
            <p:cNvPr id="62" name="TextBox 61">
              <a:extLst>
                <a:ext uri="{FF2B5EF4-FFF2-40B4-BE49-F238E27FC236}">
                  <a16:creationId xmlns:a16="http://schemas.microsoft.com/office/drawing/2014/main" id="{6AAE313F-1B1C-F7AC-436A-58BB14765A3C}"/>
                </a:ext>
              </a:extLst>
            </p:cNvPr>
            <p:cNvSpPr txBox="1"/>
            <p:nvPr/>
          </p:nvSpPr>
          <p:spPr>
            <a:xfrm>
              <a:off x="0" y="-28575"/>
              <a:ext cx="1379207" cy="1265031"/>
            </a:xfrm>
            <a:prstGeom prst="rect">
              <a:avLst/>
            </a:prstGeom>
          </p:spPr>
          <p:txBody>
            <a:bodyPr lIns="68580" tIns="68580" rIns="68580" bIns="68580" rtlCol="0" anchor="ctr"/>
            <a:lstStyle/>
            <a:p>
              <a:pPr algn="ctr">
                <a:lnSpc>
                  <a:spcPts val="1889"/>
                </a:lnSpc>
              </a:pPr>
              <a:endParaRPr/>
            </a:p>
          </p:txBody>
        </p:sp>
      </p:grpSp>
    </p:spTree>
    <p:extLst>
      <p:ext uri="{BB962C8B-B14F-4D97-AF65-F5344CB8AC3E}">
        <p14:creationId xmlns:p14="http://schemas.microsoft.com/office/powerpoint/2010/main" val="694094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02759" y="6802807"/>
            <a:ext cx="5402508" cy="540250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txBody>
            <a:bodyPr/>
            <a:lstStyle/>
            <a:p>
              <a:endParaRPr lang="en-RW"/>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5" name="AutoShape 5"/>
          <p:cNvSpPr/>
          <p:nvPr/>
        </p:nvSpPr>
        <p:spPr>
          <a:xfrm>
            <a:off x="1074658" y="8563446"/>
            <a:ext cx="16138684" cy="0"/>
          </a:xfrm>
          <a:prstGeom prst="line">
            <a:avLst/>
          </a:prstGeom>
          <a:ln w="38100" cap="flat">
            <a:solidFill>
              <a:srgbClr val="17726D"/>
            </a:solidFill>
            <a:prstDash val="solid"/>
            <a:headEnd type="none" w="sm" len="sm"/>
            <a:tailEnd type="none" w="sm" len="sm"/>
          </a:ln>
        </p:spPr>
        <p:txBody>
          <a:bodyPr/>
          <a:lstStyle/>
          <a:p>
            <a:endParaRPr lang="en-RW"/>
          </a:p>
        </p:txBody>
      </p:sp>
      <p:grpSp>
        <p:nvGrpSpPr>
          <p:cNvPr id="6" name="Group 6"/>
          <p:cNvGrpSpPr/>
          <p:nvPr/>
        </p:nvGrpSpPr>
        <p:grpSpPr>
          <a:xfrm>
            <a:off x="10785978" y="1231643"/>
            <a:ext cx="4758515" cy="475851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9" name="Group 9"/>
          <p:cNvGrpSpPr/>
          <p:nvPr/>
        </p:nvGrpSpPr>
        <p:grpSpPr>
          <a:xfrm>
            <a:off x="1074658" y="5553371"/>
            <a:ext cx="447675" cy="447675"/>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txBody>
            <a:bodyPr/>
            <a:lstStyle/>
            <a:p>
              <a:endParaRPr lang="en-RW"/>
            </a:p>
          </p:txBody>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3" name="Group 13"/>
          <p:cNvGrpSpPr/>
          <p:nvPr/>
        </p:nvGrpSpPr>
        <p:grpSpPr>
          <a:xfrm>
            <a:off x="15972039" y="656036"/>
            <a:ext cx="1241303" cy="575606"/>
            <a:chOff x="0" y="0"/>
            <a:chExt cx="326928" cy="151600"/>
          </a:xfrm>
        </p:grpSpPr>
        <p:sp>
          <p:nvSpPr>
            <p:cNvPr id="14" name="Freeform 14"/>
            <p:cNvSpPr/>
            <p:nvPr/>
          </p:nvSpPr>
          <p:spPr>
            <a:xfrm>
              <a:off x="0" y="0"/>
              <a:ext cx="326928" cy="151600"/>
            </a:xfrm>
            <a:custGeom>
              <a:avLst/>
              <a:gdLst/>
              <a:ahLst/>
              <a:cxnLst/>
              <a:rect l="l" t="t" r="r" b="b"/>
              <a:pathLst>
                <a:path w="326928" h="151600">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17726D"/>
            </a:solidFill>
          </p:spPr>
          <p:txBody>
            <a:bodyPr/>
            <a:lstStyle/>
            <a:p>
              <a:endParaRPr lang="en-RW"/>
            </a:p>
          </p:txBody>
        </p:sp>
        <p:sp>
          <p:nvSpPr>
            <p:cNvPr id="15" name="TextBox 15"/>
            <p:cNvSpPr txBox="1"/>
            <p:nvPr/>
          </p:nvSpPr>
          <p:spPr>
            <a:xfrm>
              <a:off x="0" y="-47625"/>
              <a:ext cx="326928" cy="199225"/>
            </a:xfrm>
            <a:prstGeom prst="rect">
              <a:avLst/>
            </a:prstGeom>
          </p:spPr>
          <p:txBody>
            <a:bodyPr lIns="50800" tIns="50800" rIns="50800" bIns="50800" rtlCol="0" anchor="ctr"/>
            <a:lstStyle/>
            <a:p>
              <a:pPr algn="ctr">
                <a:lnSpc>
                  <a:spcPts val="2479"/>
                </a:lnSpc>
              </a:pPr>
              <a:endParaRPr/>
            </a:p>
          </p:txBody>
        </p:sp>
      </p:grpSp>
      <p:sp>
        <p:nvSpPr>
          <p:cNvPr id="16" name="Freeform 16"/>
          <p:cNvSpPr/>
          <p:nvPr/>
        </p:nvSpPr>
        <p:spPr>
          <a:xfrm>
            <a:off x="16275918" y="793769"/>
            <a:ext cx="633545" cy="300142"/>
          </a:xfrm>
          <a:custGeom>
            <a:avLst/>
            <a:gdLst/>
            <a:ahLst/>
            <a:cxnLst/>
            <a:rect l="l" t="t" r="r" b="b"/>
            <a:pathLst>
              <a:path w="633545" h="300142">
                <a:moveTo>
                  <a:pt x="0" y="0"/>
                </a:moveTo>
                <a:lnTo>
                  <a:pt x="633545" y="0"/>
                </a:lnTo>
                <a:lnTo>
                  <a:pt x="633545" y="300141"/>
                </a:lnTo>
                <a:lnTo>
                  <a:pt x="0" y="3001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RW"/>
          </a:p>
        </p:txBody>
      </p:sp>
      <p:sp>
        <p:nvSpPr>
          <p:cNvPr id="17" name="TextBox 17"/>
          <p:cNvSpPr txBox="1"/>
          <p:nvPr/>
        </p:nvSpPr>
        <p:spPr>
          <a:xfrm>
            <a:off x="981075" y="2884046"/>
            <a:ext cx="14166687" cy="2669325"/>
          </a:xfrm>
          <a:prstGeom prst="rect">
            <a:avLst/>
          </a:prstGeom>
        </p:spPr>
        <p:txBody>
          <a:bodyPr lIns="0" tIns="0" rIns="0" bIns="0" rtlCol="0" anchor="t">
            <a:spAutoFit/>
          </a:bodyPr>
          <a:lstStyle/>
          <a:p>
            <a:pPr algn="l">
              <a:lnSpc>
                <a:spcPts val="21873"/>
              </a:lnSpc>
            </a:pPr>
            <a:r>
              <a:rPr lang="en-US" sz="15624" b="1">
                <a:solidFill>
                  <a:srgbClr val="17726D"/>
                </a:solidFill>
                <a:latin typeface="Inter Bold"/>
                <a:ea typeface="Inter Bold"/>
                <a:cs typeface="Inter Bold"/>
                <a:sym typeface="Inter Bold"/>
              </a:rPr>
              <a:t>THANK YOU</a:t>
            </a:r>
          </a:p>
        </p:txBody>
      </p:sp>
      <p:sp>
        <p:nvSpPr>
          <p:cNvPr id="21" name="TextBox 21"/>
          <p:cNvSpPr txBox="1"/>
          <p:nvPr/>
        </p:nvSpPr>
        <p:spPr>
          <a:xfrm>
            <a:off x="6824763" y="9213231"/>
            <a:ext cx="2868747" cy="290830"/>
          </a:xfrm>
          <a:prstGeom prst="rect">
            <a:avLst/>
          </a:prstGeom>
        </p:spPr>
        <p:txBody>
          <a:bodyPr lIns="0" tIns="0" rIns="0" bIns="0" rtlCol="0" anchor="t">
            <a:spAutoFit/>
          </a:bodyPr>
          <a:lstStyle/>
          <a:p>
            <a:pPr marL="0" lvl="0" indent="0" algn="just">
              <a:lnSpc>
                <a:spcPts val="2479"/>
              </a:lnSpc>
            </a:pPr>
            <a:r>
              <a:rPr lang="en-US" sz="1599" dirty="0" err="1">
                <a:solidFill>
                  <a:srgbClr val="000000"/>
                </a:solidFill>
                <a:latin typeface="Open Sans"/>
                <a:ea typeface="Open Sans"/>
                <a:cs typeface="Open Sans"/>
                <a:sym typeface="Open Sans"/>
              </a:rPr>
              <a:t>www.carepay.com</a:t>
            </a:r>
            <a:r>
              <a:rPr lang="en-US" sz="1599" dirty="0">
                <a:solidFill>
                  <a:srgbClr val="000000"/>
                </a:solidFill>
                <a:latin typeface="Open Sans"/>
                <a:ea typeface="Open Sans"/>
                <a:cs typeface="Open Sans"/>
                <a:sym typeface="Open Sans"/>
              </a:rPr>
              <a:t> </a:t>
            </a:r>
          </a:p>
        </p:txBody>
      </p:sp>
      <p:sp>
        <p:nvSpPr>
          <p:cNvPr id="23" name="TextBox 23"/>
          <p:cNvSpPr txBox="1"/>
          <p:nvPr/>
        </p:nvSpPr>
        <p:spPr>
          <a:xfrm>
            <a:off x="6824763" y="8881603"/>
            <a:ext cx="2868747" cy="290830"/>
          </a:xfrm>
          <a:prstGeom prst="rect">
            <a:avLst/>
          </a:prstGeom>
        </p:spPr>
        <p:txBody>
          <a:bodyPr lIns="0" tIns="0" rIns="0" bIns="0" rtlCol="0" anchor="t">
            <a:spAutoFit/>
          </a:bodyPr>
          <a:lstStyle/>
          <a:p>
            <a:pPr marL="0" lvl="0" indent="0" algn="just">
              <a:lnSpc>
                <a:spcPts val="2479"/>
              </a:lnSpc>
            </a:pPr>
            <a:r>
              <a:rPr lang="en-US" sz="1599" b="1" dirty="0">
                <a:solidFill>
                  <a:srgbClr val="000000"/>
                </a:solidFill>
                <a:latin typeface="Open Sans Bold"/>
                <a:ea typeface="Open Sans Bold"/>
                <a:cs typeface="Open Sans Bold"/>
                <a:sym typeface="Open Sans Bold"/>
              </a:rPr>
              <a:t>Website</a:t>
            </a:r>
          </a:p>
        </p:txBody>
      </p:sp>
      <p:sp>
        <p:nvSpPr>
          <p:cNvPr id="24" name="TextBox 24"/>
          <p:cNvSpPr txBox="1"/>
          <p:nvPr/>
        </p:nvSpPr>
        <p:spPr>
          <a:xfrm>
            <a:off x="14344595" y="8862553"/>
            <a:ext cx="2868747" cy="368301"/>
          </a:xfrm>
          <a:prstGeom prst="rect">
            <a:avLst/>
          </a:prstGeom>
        </p:spPr>
        <p:txBody>
          <a:bodyPr lIns="0" tIns="0" rIns="0" bIns="0" rtlCol="0" anchor="t">
            <a:spAutoFit/>
          </a:bodyPr>
          <a:lstStyle/>
          <a:p>
            <a:pPr marL="0" lvl="0" indent="0" algn="r">
              <a:lnSpc>
                <a:spcPts val="3099"/>
              </a:lnSpc>
            </a:pPr>
            <a:r>
              <a:rPr lang="en-US" sz="1999" b="1" dirty="0">
                <a:solidFill>
                  <a:srgbClr val="000000"/>
                </a:solidFill>
                <a:latin typeface="Open Sans Bold"/>
                <a:ea typeface="Open Sans Bold"/>
                <a:cs typeface="Open Sans Bold"/>
                <a:sym typeface="Open Sans Bold"/>
              </a:rPr>
              <a:t>September 2024</a:t>
            </a:r>
          </a:p>
        </p:txBody>
      </p:sp>
      <p:sp>
        <p:nvSpPr>
          <p:cNvPr id="25" name="TextBox 25"/>
          <p:cNvSpPr txBox="1"/>
          <p:nvPr/>
        </p:nvSpPr>
        <p:spPr>
          <a:xfrm>
            <a:off x="1690843" y="5507968"/>
            <a:ext cx="8069342" cy="481330"/>
          </a:xfrm>
          <a:prstGeom prst="rect">
            <a:avLst/>
          </a:prstGeom>
        </p:spPr>
        <p:txBody>
          <a:bodyPr lIns="0" tIns="0" rIns="0" bIns="0" rtlCol="0" anchor="t">
            <a:spAutoFit/>
          </a:bodyPr>
          <a:lstStyle/>
          <a:p>
            <a:pPr marL="0" lvl="0" indent="0" algn="l">
              <a:lnSpc>
                <a:spcPts val="3919"/>
              </a:lnSpc>
            </a:pPr>
            <a:r>
              <a:rPr lang="en-US" sz="2799" b="1" spc="207" dirty="0">
                <a:solidFill>
                  <a:srgbClr val="000000"/>
                </a:solidFill>
                <a:latin typeface="Open Sans Semi-Bold"/>
                <a:ea typeface="Open Sans Semi-Bold"/>
                <a:cs typeface="Open Sans Semi-Bold"/>
                <a:sym typeface="Open Sans Semi-Bold"/>
              </a:rPr>
              <a:t>FOR YOUR NICE ATTENTION</a:t>
            </a:r>
          </a:p>
        </p:txBody>
      </p:sp>
      <p:sp>
        <p:nvSpPr>
          <p:cNvPr id="27" name="TextBox 18">
            <a:extLst>
              <a:ext uri="{FF2B5EF4-FFF2-40B4-BE49-F238E27FC236}">
                <a16:creationId xmlns:a16="http://schemas.microsoft.com/office/drawing/2014/main" id="{821BCBD7-AB32-4C6A-3BBD-A616B87C4AD7}"/>
              </a:ext>
            </a:extLst>
          </p:cNvPr>
          <p:cNvSpPr txBox="1"/>
          <p:nvPr/>
        </p:nvSpPr>
        <p:spPr>
          <a:xfrm>
            <a:off x="1074658" y="9213231"/>
            <a:ext cx="2012164" cy="290830"/>
          </a:xfrm>
          <a:prstGeom prst="rect">
            <a:avLst/>
          </a:prstGeom>
        </p:spPr>
        <p:txBody>
          <a:bodyPr lIns="0" tIns="0" rIns="0" bIns="0" rtlCol="0" anchor="t">
            <a:spAutoFit/>
          </a:bodyPr>
          <a:lstStyle/>
          <a:p>
            <a:pPr marL="0" lvl="0" indent="0" algn="just">
              <a:lnSpc>
                <a:spcPts val="2479"/>
              </a:lnSpc>
            </a:pPr>
            <a:r>
              <a:rPr lang="en-US" sz="1599" b="1" dirty="0">
                <a:solidFill>
                  <a:srgbClr val="000000"/>
                </a:solidFill>
                <a:latin typeface="Open Sans Medium"/>
                <a:ea typeface="Open Sans Medium"/>
                <a:cs typeface="Open Sans Medium"/>
                <a:sym typeface="Open Sans Medium"/>
              </a:rPr>
              <a:t>+250788203065 </a:t>
            </a:r>
          </a:p>
        </p:txBody>
      </p:sp>
      <p:sp>
        <p:nvSpPr>
          <p:cNvPr id="28" name="TextBox 19">
            <a:extLst>
              <a:ext uri="{FF2B5EF4-FFF2-40B4-BE49-F238E27FC236}">
                <a16:creationId xmlns:a16="http://schemas.microsoft.com/office/drawing/2014/main" id="{D7A538BB-395F-4F31-DB69-88F900A10257}"/>
              </a:ext>
            </a:extLst>
          </p:cNvPr>
          <p:cNvSpPr txBox="1"/>
          <p:nvPr/>
        </p:nvSpPr>
        <p:spPr>
          <a:xfrm>
            <a:off x="1074658" y="8881603"/>
            <a:ext cx="2012164" cy="290830"/>
          </a:xfrm>
          <a:prstGeom prst="rect">
            <a:avLst/>
          </a:prstGeom>
        </p:spPr>
        <p:txBody>
          <a:bodyPr lIns="0" tIns="0" rIns="0" bIns="0" rtlCol="0" anchor="t">
            <a:spAutoFit/>
          </a:bodyPr>
          <a:lstStyle/>
          <a:p>
            <a:pPr marL="0" lvl="0" indent="0" algn="just">
              <a:lnSpc>
                <a:spcPts val="2479"/>
              </a:lnSpc>
            </a:pPr>
            <a:r>
              <a:rPr lang="en-US" sz="1599" b="1">
                <a:solidFill>
                  <a:srgbClr val="000000"/>
                </a:solidFill>
                <a:latin typeface="Open Sans Bold"/>
                <a:ea typeface="Open Sans Bold"/>
                <a:cs typeface="Open Sans Bold"/>
                <a:sym typeface="Open Sans Bold"/>
              </a:rPr>
              <a:t>Telephone</a:t>
            </a:r>
          </a:p>
        </p:txBody>
      </p:sp>
      <p:sp>
        <p:nvSpPr>
          <p:cNvPr id="29" name="TextBox 20">
            <a:extLst>
              <a:ext uri="{FF2B5EF4-FFF2-40B4-BE49-F238E27FC236}">
                <a16:creationId xmlns:a16="http://schemas.microsoft.com/office/drawing/2014/main" id="{3D229BF4-1815-CA5B-3BF5-1EAB42101AEA}"/>
              </a:ext>
            </a:extLst>
          </p:cNvPr>
          <p:cNvSpPr txBox="1"/>
          <p:nvPr/>
        </p:nvSpPr>
        <p:spPr>
          <a:xfrm>
            <a:off x="3486638" y="9194181"/>
            <a:ext cx="2725663" cy="934551"/>
          </a:xfrm>
          <a:prstGeom prst="rect">
            <a:avLst/>
          </a:prstGeom>
        </p:spPr>
        <p:txBody>
          <a:bodyPr lIns="0" tIns="0" rIns="0" bIns="0" rtlCol="0" anchor="t">
            <a:spAutoFit/>
          </a:bodyPr>
          <a:lstStyle/>
          <a:p>
            <a:pPr>
              <a:lnSpc>
                <a:spcPts val="2479"/>
              </a:lnSpc>
            </a:pPr>
            <a:r>
              <a:rPr lang="en-US" sz="1599" dirty="0">
                <a:solidFill>
                  <a:srgbClr val="000000"/>
                </a:solidFill>
                <a:latin typeface="Open Sans"/>
                <a:ea typeface="Open Sans"/>
                <a:cs typeface="Open Sans"/>
                <a:sym typeface="Open Sans"/>
              </a:rPr>
              <a:t>Kigali, Rwanda</a:t>
            </a:r>
          </a:p>
          <a:p>
            <a:pPr>
              <a:lnSpc>
                <a:spcPts val="2479"/>
              </a:lnSpc>
            </a:pPr>
            <a:r>
              <a:rPr lang="en-US" sz="1599" dirty="0">
                <a:solidFill>
                  <a:srgbClr val="000000"/>
                </a:solidFill>
                <a:latin typeface="Open Sans"/>
                <a:ea typeface="Open Sans"/>
                <a:cs typeface="Open Sans"/>
                <a:sym typeface="Open Sans"/>
              </a:rPr>
              <a:t>Regional ICT Center of Excellence </a:t>
            </a:r>
            <a:r>
              <a:rPr lang="en-US" sz="1599" dirty="0" err="1">
                <a:solidFill>
                  <a:srgbClr val="000000"/>
                </a:solidFill>
                <a:latin typeface="Open Sans"/>
                <a:ea typeface="Open Sans"/>
                <a:cs typeface="Open Sans"/>
                <a:sym typeface="Open Sans"/>
              </a:rPr>
              <a:t>Bldg</a:t>
            </a:r>
            <a:r>
              <a:rPr lang="en-US" sz="1599" dirty="0">
                <a:solidFill>
                  <a:srgbClr val="000000"/>
                </a:solidFill>
                <a:latin typeface="Open Sans"/>
                <a:ea typeface="Open Sans"/>
                <a:cs typeface="Open Sans"/>
                <a:sym typeface="Open Sans"/>
              </a:rPr>
              <a:t> Plot No A8</a:t>
            </a:r>
          </a:p>
        </p:txBody>
      </p:sp>
      <p:sp>
        <p:nvSpPr>
          <p:cNvPr id="30" name="TextBox 22">
            <a:extLst>
              <a:ext uri="{FF2B5EF4-FFF2-40B4-BE49-F238E27FC236}">
                <a16:creationId xmlns:a16="http://schemas.microsoft.com/office/drawing/2014/main" id="{9B0553BB-93DE-4435-6CC2-07825FD6E7D9}"/>
              </a:ext>
            </a:extLst>
          </p:cNvPr>
          <p:cNvSpPr txBox="1"/>
          <p:nvPr/>
        </p:nvSpPr>
        <p:spPr>
          <a:xfrm>
            <a:off x="3486638" y="8862553"/>
            <a:ext cx="2725663" cy="290830"/>
          </a:xfrm>
          <a:prstGeom prst="rect">
            <a:avLst/>
          </a:prstGeom>
        </p:spPr>
        <p:txBody>
          <a:bodyPr lIns="0" tIns="0" rIns="0" bIns="0" rtlCol="0" anchor="t">
            <a:spAutoFit/>
          </a:bodyPr>
          <a:lstStyle/>
          <a:p>
            <a:pPr marL="0" lvl="0" indent="0" algn="just">
              <a:lnSpc>
                <a:spcPts val="2479"/>
              </a:lnSpc>
            </a:pPr>
            <a:r>
              <a:rPr lang="en-US" sz="1599" b="1" dirty="0">
                <a:solidFill>
                  <a:srgbClr val="000000"/>
                </a:solidFill>
                <a:latin typeface="Open Sans Bold"/>
                <a:ea typeface="Open Sans Bold"/>
                <a:cs typeface="Open Sans Bold"/>
                <a:sym typeface="Open Sans Bold"/>
              </a:rPr>
              <a:t>Address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37101" y="4421381"/>
            <a:ext cx="5402508" cy="540250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txBody>
            <a:bodyPr/>
            <a:lstStyle/>
            <a:p>
              <a:endParaRPr lang="en-RW"/>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5" name="Group 5"/>
          <p:cNvGrpSpPr/>
          <p:nvPr/>
        </p:nvGrpSpPr>
        <p:grpSpPr>
          <a:xfrm>
            <a:off x="11979517" y="0"/>
            <a:ext cx="6308483" cy="10287000"/>
            <a:chOff x="0" y="0"/>
            <a:chExt cx="1661493" cy="2709333"/>
          </a:xfrm>
        </p:grpSpPr>
        <p:sp>
          <p:nvSpPr>
            <p:cNvPr id="6" name="Freeform 6"/>
            <p:cNvSpPr/>
            <p:nvPr/>
          </p:nvSpPr>
          <p:spPr>
            <a:xfrm>
              <a:off x="0" y="0"/>
              <a:ext cx="1661494" cy="2709333"/>
            </a:xfrm>
            <a:custGeom>
              <a:avLst/>
              <a:gdLst/>
              <a:ahLst/>
              <a:cxnLst/>
              <a:rect l="l" t="t" r="r" b="b"/>
              <a:pathLst>
                <a:path w="1661494" h="2709333">
                  <a:moveTo>
                    <a:pt x="0" y="0"/>
                  </a:moveTo>
                  <a:lnTo>
                    <a:pt x="1661494" y="0"/>
                  </a:lnTo>
                  <a:lnTo>
                    <a:pt x="1661494" y="2709333"/>
                  </a:lnTo>
                  <a:lnTo>
                    <a:pt x="0" y="2709333"/>
                  </a:lnTo>
                  <a:close/>
                </a:path>
              </a:pathLst>
            </a:custGeom>
            <a:solidFill>
              <a:srgbClr val="17726D"/>
            </a:solidFill>
          </p:spPr>
          <p:txBody>
            <a:bodyPr/>
            <a:lstStyle/>
            <a:p>
              <a:endParaRPr lang="en-RW"/>
            </a:p>
          </p:txBody>
        </p:sp>
        <p:sp>
          <p:nvSpPr>
            <p:cNvPr id="7" name="TextBox 7"/>
            <p:cNvSpPr txBox="1"/>
            <p:nvPr/>
          </p:nvSpPr>
          <p:spPr>
            <a:xfrm>
              <a:off x="0" y="-47625"/>
              <a:ext cx="1661493" cy="2756958"/>
            </a:xfrm>
            <a:prstGeom prst="rect">
              <a:avLst/>
            </a:prstGeom>
          </p:spPr>
          <p:txBody>
            <a:bodyPr lIns="50800" tIns="50800" rIns="50800" bIns="50800" rtlCol="0" anchor="ctr"/>
            <a:lstStyle/>
            <a:p>
              <a:pPr algn="ctr">
                <a:lnSpc>
                  <a:spcPts val="2479"/>
                </a:lnSpc>
              </a:pPr>
              <a:endParaRPr/>
            </a:p>
          </p:txBody>
        </p:sp>
      </p:grpSp>
      <p:grpSp>
        <p:nvGrpSpPr>
          <p:cNvPr id="8" name="Group 8"/>
          <p:cNvGrpSpPr/>
          <p:nvPr/>
        </p:nvGrpSpPr>
        <p:grpSpPr>
          <a:xfrm>
            <a:off x="13969885" y="3328486"/>
            <a:ext cx="2660799" cy="266079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3" name="Group 13"/>
          <p:cNvGrpSpPr/>
          <p:nvPr/>
        </p:nvGrpSpPr>
        <p:grpSpPr>
          <a:xfrm>
            <a:off x="800673" y="3315559"/>
            <a:ext cx="969409" cy="986123"/>
            <a:chOff x="0" y="0"/>
            <a:chExt cx="812800" cy="826814"/>
          </a:xfrm>
        </p:grpSpPr>
        <p:sp>
          <p:nvSpPr>
            <p:cNvPr id="14" name="Freeform 14"/>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txBody>
            <a:bodyPr/>
            <a:lstStyle/>
            <a:p>
              <a:endParaRPr lang="en-RW"/>
            </a:p>
          </p:txBody>
        </p:sp>
        <p:sp>
          <p:nvSpPr>
            <p:cNvPr id="15" name="TextBox 15"/>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b="1" dirty="0">
                  <a:solidFill>
                    <a:srgbClr val="17726D"/>
                  </a:solidFill>
                  <a:latin typeface="Inter Bold"/>
                  <a:ea typeface="Inter Bold"/>
                  <a:cs typeface="Inter Bold"/>
                  <a:sym typeface="Inter Bold"/>
                </a:rPr>
                <a:t>01</a:t>
              </a:r>
            </a:p>
          </p:txBody>
        </p:sp>
      </p:grpSp>
      <p:grpSp>
        <p:nvGrpSpPr>
          <p:cNvPr id="16" name="Group 16"/>
          <p:cNvGrpSpPr/>
          <p:nvPr/>
        </p:nvGrpSpPr>
        <p:grpSpPr>
          <a:xfrm>
            <a:off x="6122760" y="3315559"/>
            <a:ext cx="969409" cy="986123"/>
            <a:chOff x="0" y="0"/>
            <a:chExt cx="812800" cy="826814"/>
          </a:xfrm>
        </p:grpSpPr>
        <p:sp>
          <p:nvSpPr>
            <p:cNvPr id="17" name="Freeform 17"/>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txBody>
            <a:bodyPr/>
            <a:lstStyle/>
            <a:p>
              <a:endParaRPr lang="en-RW"/>
            </a:p>
          </p:txBody>
        </p:sp>
        <p:sp>
          <p:nvSpPr>
            <p:cNvPr id="18" name="TextBox 18"/>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b="1" dirty="0">
                  <a:solidFill>
                    <a:srgbClr val="17726D"/>
                  </a:solidFill>
                  <a:latin typeface="Inter Bold"/>
                  <a:ea typeface="Inter Bold"/>
                  <a:cs typeface="Inter Bold"/>
                  <a:sym typeface="Inter Bold"/>
                </a:rPr>
                <a:t>06</a:t>
              </a:r>
            </a:p>
          </p:txBody>
        </p:sp>
      </p:grpSp>
      <p:grpSp>
        <p:nvGrpSpPr>
          <p:cNvPr id="19" name="Group 19"/>
          <p:cNvGrpSpPr/>
          <p:nvPr/>
        </p:nvGrpSpPr>
        <p:grpSpPr>
          <a:xfrm>
            <a:off x="800673" y="4741246"/>
            <a:ext cx="969409" cy="986123"/>
            <a:chOff x="0" y="0"/>
            <a:chExt cx="812800" cy="826814"/>
          </a:xfrm>
        </p:grpSpPr>
        <p:sp>
          <p:nvSpPr>
            <p:cNvPr id="20" name="Freeform 20"/>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txBody>
            <a:bodyPr/>
            <a:lstStyle/>
            <a:p>
              <a:endParaRPr lang="en-RW"/>
            </a:p>
          </p:txBody>
        </p:sp>
        <p:sp>
          <p:nvSpPr>
            <p:cNvPr id="21" name="TextBox 21"/>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b="1">
                  <a:solidFill>
                    <a:srgbClr val="17726D"/>
                  </a:solidFill>
                  <a:latin typeface="Inter Bold"/>
                  <a:ea typeface="Inter Bold"/>
                  <a:cs typeface="Inter Bold"/>
                  <a:sym typeface="Inter Bold"/>
                </a:rPr>
                <a:t>02</a:t>
              </a:r>
            </a:p>
          </p:txBody>
        </p:sp>
      </p:grpSp>
      <p:grpSp>
        <p:nvGrpSpPr>
          <p:cNvPr id="22" name="Group 22"/>
          <p:cNvGrpSpPr/>
          <p:nvPr/>
        </p:nvGrpSpPr>
        <p:grpSpPr>
          <a:xfrm>
            <a:off x="6122760" y="4741246"/>
            <a:ext cx="969409" cy="986123"/>
            <a:chOff x="0" y="0"/>
            <a:chExt cx="812800" cy="826814"/>
          </a:xfrm>
        </p:grpSpPr>
        <p:sp>
          <p:nvSpPr>
            <p:cNvPr id="23" name="Freeform 23"/>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txBody>
            <a:bodyPr/>
            <a:lstStyle/>
            <a:p>
              <a:endParaRPr lang="en-RW"/>
            </a:p>
          </p:txBody>
        </p:sp>
        <p:sp>
          <p:nvSpPr>
            <p:cNvPr id="24" name="TextBox 24"/>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b="1" dirty="0">
                  <a:solidFill>
                    <a:srgbClr val="17726D"/>
                  </a:solidFill>
                  <a:latin typeface="Inter Bold"/>
                  <a:ea typeface="Inter Bold"/>
                  <a:cs typeface="Inter Bold"/>
                  <a:sym typeface="Inter Bold"/>
                </a:rPr>
                <a:t>07</a:t>
              </a:r>
            </a:p>
          </p:txBody>
        </p:sp>
      </p:grpSp>
      <p:grpSp>
        <p:nvGrpSpPr>
          <p:cNvPr id="25" name="Group 25"/>
          <p:cNvGrpSpPr/>
          <p:nvPr/>
        </p:nvGrpSpPr>
        <p:grpSpPr>
          <a:xfrm>
            <a:off x="800673" y="6166933"/>
            <a:ext cx="969409" cy="986123"/>
            <a:chOff x="0" y="0"/>
            <a:chExt cx="812800" cy="826814"/>
          </a:xfrm>
        </p:grpSpPr>
        <p:sp>
          <p:nvSpPr>
            <p:cNvPr id="26" name="Freeform 26"/>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txBody>
            <a:bodyPr/>
            <a:lstStyle/>
            <a:p>
              <a:endParaRPr lang="en-RW"/>
            </a:p>
          </p:txBody>
        </p:sp>
        <p:sp>
          <p:nvSpPr>
            <p:cNvPr id="27" name="TextBox 27"/>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b="1" dirty="0">
                  <a:solidFill>
                    <a:srgbClr val="17726D"/>
                  </a:solidFill>
                  <a:latin typeface="Inter Bold"/>
                  <a:ea typeface="Inter Bold"/>
                  <a:cs typeface="Inter Bold"/>
                  <a:sym typeface="Inter Bold"/>
                </a:rPr>
                <a:t>03</a:t>
              </a:r>
            </a:p>
          </p:txBody>
        </p:sp>
      </p:grpSp>
      <p:grpSp>
        <p:nvGrpSpPr>
          <p:cNvPr id="28" name="Group 28"/>
          <p:cNvGrpSpPr/>
          <p:nvPr/>
        </p:nvGrpSpPr>
        <p:grpSpPr>
          <a:xfrm>
            <a:off x="6122760" y="6166933"/>
            <a:ext cx="969409" cy="986123"/>
            <a:chOff x="0" y="0"/>
            <a:chExt cx="812800" cy="826814"/>
          </a:xfrm>
        </p:grpSpPr>
        <p:sp>
          <p:nvSpPr>
            <p:cNvPr id="29" name="Freeform 29"/>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txBody>
            <a:bodyPr/>
            <a:lstStyle/>
            <a:p>
              <a:endParaRPr lang="en-RW"/>
            </a:p>
          </p:txBody>
        </p:sp>
        <p:sp>
          <p:nvSpPr>
            <p:cNvPr id="30" name="TextBox 30"/>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b="1" dirty="0">
                  <a:solidFill>
                    <a:srgbClr val="17726D"/>
                  </a:solidFill>
                  <a:latin typeface="Inter Bold"/>
                  <a:ea typeface="Inter Bold"/>
                  <a:cs typeface="Inter Bold"/>
                  <a:sym typeface="Inter Bold"/>
                </a:rPr>
                <a:t>08</a:t>
              </a:r>
            </a:p>
          </p:txBody>
        </p:sp>
      </p:grpSp>
      <p:sp>
        <p:nvSpPr>
          <p:cNvPr id="31" name="AutoShape 31"/>
          <p:cNvSpPr/>
          <p:nvPr/>
        </p:nvSpPr>
        <p:spPr>
          <a:xfrm>
            <a:off x="800673" y="2172252"/>
            <a:ext cx="6008511" cy="0"/>
          </a:xfrm>
          <a:prstGeom prst="line">
            <a:avLst/>
          </a:prstGeom>
          <a:ln w="76200" cap="flat">
            <a:solidFill>
              <a:srgbClr val="EAE4D2"/>
            </a:solidFill>
            <a:prstDash val="solid"/>
            <a:headEnd type="none" w="sm" len="sm"/>
            <a:tailEnd type="none" w="sm" len="sm"/>
          </a:ln>
        </p:spPr>
        <p:txBody>
          <a:bodyPr/>
          <a:lstStyle/>
          <a:p>
            <a:endParaRPr lang="en-RW"/>
          </a:p>
        </p:txBody>
      </p:sp>
      <p:sp>
        <p:nvSpPr>
          <p:cNvPr id="33" name="TextBox 33"/>
          <p:cNvSpPr txBox="1"/>
          <p:nvPr/>
        </p:nvSpPr>
        <p:spPr>
          <a:xfrm>
            <a:off x="737305" y="265331"/>
            <a:ext cx="7158103" cy="1937385"/>
          </a:xfrm>
          <a:prstGeom prst="rect">
            <a:avLst/>
          </a:prstGeom>
        </p:spPr>
        <p:txBody>
          <a:bodyPr lIns="0" tIns="0" rIns="0" bIns="0" rtlCol="0" anchor="t">
            <a:spAutoFit/>
          </a:bodyPr>
          <a:lstStyle/>
          <a:p>
            <a:pPr algn="l">
              <a:lnSpc>
                <a:spcPts val="7560"/>
              </a:lnSpc>
            </a:pPr>
            <a:r>
              <a:rPr lang="en-US" sz="6000" b="1" dirty="0">
                <a:solidFill>
                  <a:srgbClr val="17726D"/>
                </a:solidFill>
                <a:latin typeface="Inter Bold"/>
                <a:ea typeface="Inter Bold"/>
                <a:cs typeface="Inter Bold"/>
                <a:sym typeface="Inter Bold"/>
              </a:rPr>
              <a:t>TABLE OF CONTENT</a:t>
            </a:r>
          </a:p>
        </p:txBody>
      </p:sp>
      <p:sp>
        <p:nvSpPr>
          <p:cNvPr id="34" name="TextBox 34"/>
          <p:cNvSpPr txBox="1"/>
          <p:nvPr/>
        </p:nvSpPr>
        <p:spPr>
          <a:xfrm>
            <a:off x="2028229" y="3574838"/>
            <a:ext cx="3614553" cy="412750"/>
          </a:xfrm>
          <a:prstGeom prst="rect">
            <a:avLst/>
          </a:prstGeom>
        </p:spPr>
        <p:txBody>
          <a:bodyPr lIns="0" tIns="0" rIns="0" bIns="0" rtlCol="0" anchor="t">
            <a:spAutoFit/>
          </a:bodyPr>
          <a:lstStyle/>
          <a:p>
            <a:pPr algn="l">
              <a:lnSpc>
                <a:spcPts val="3499"/>
              </a:lnSpc>
            </a:pPr>
            <a:r>
              <a:rPr lang="en-US" sz="2499" b="1" dirty="0">
                <a:solidFill>
                  <a:srgbClr val="000000"/>
                </a:solidFill>
                <a:latin typeface="Inter Medium"/>
                <a:ea typeface="Inter Medium"/>
                <a:cs typeface="Inter Medium"/>
                <a:sym typeface="Inter Medium"/>
              </a:rPr>
              <a:t>What we believe in</a:t>
            </a:r>
          </a:p>
        </p:txBody>
      </p:sp>
      <p:sp>
        <p:nvSpPr>
          <p:cNvPr id="35" name="TextBox 35"/>
          <p:cNvSpPr txBox="1"/>
          <p:nvPr/>
        </p:nvSpPr>
        <p:spPr>
          <a:xfrm>
            <a:off x="7350315" y="3574838"/>
            <a:ext cx="3614553" cy="412750"/>
          </a:xfrm>
          <a:prstGeom prst="rect">
            <a:avLst/>
          </a:prstGeom>
        </p:spPr>
        <p:txBody>
          <a:bodyPr lIns="0" tIns="0" rIns="0" bIns="0" rtlCol="0" anchor="t">
            <a:spAutoFit/>
          </a:bodyPr>
          <a:lstStyle/>
          <a:p>
            <a:pPr algn="l">
              <a:lnSpc>
                <a:spcPts val="3499"/>
              </a:lnSpc>
            </a:pPr>
            <a:r>
              <a:rPr lang="en-US" sz="2499" b="1" dirty="0">
                <a:solidFill>
                  <a:srgbClr val="000000"/>
                </a:solidFill>
                <a:latin typeface="Inter Medium"/>
                <a:ea typeface="Inter Medium"/>
                <a:cs typeface="Inter Medium"/>
                <a:sym typeface="Inter Medium"/>
              </a:rPr>
              <a:t>Business Model</a:t>
            </a:r>
          </a:p>
        </p:txBody>
      </p:sp>
      <p:sp>
        <p:nvSpPr>
          <p:cNvPr id="36" name="TextBox 36"/>
          <p:cNvSpPr txBox="1"/>
          <p:nvPr/>
        </p:nvSpPr>
        <p:spPr>
          <a:xfrm>
            <a:off x="2028229" y="5000525"/>
            <a:ext cx="3614553" cy="412750"/>
          </a:xfrm>
          <a:prstGeom prst="rect">
            <a:avLst/>
          </a:prstGeom>
        </p:spPr>
        <p:txBody>
          <a:bodyPr lIns="0" tIns="0" rIns="0" bIns="0" rtlCol="0" anchor="t">
            <a:spAutoFit/>
          </a:bodyPr>
          <a:lstStyle/>
          <a:p>
            <a:pPr algn="l">
              <a:lnSpc>
                <a:spcPts val="3499"/>
              </a:lnSpc>
            </a:pPr>
            <a:r>
              <a:rPr lang="en-US" sz="2499" b="1" dirty="0">
                <a:solidFill>
                  <a:srgbClr val="000000"/>
                </a:solidFill>
                <a:latin typeface="Inter Medium"/>
                <a:ea typeface="Inter Medium"/>
                <a:cs typeface="Inter Medium"/>
                <a:sym typeface="Inter Medium"/>
              </a:rPr>
              <a:t>Problem Statement</a:t>
            </a:r>
          </a:p>
        </p:txBody>
      </p:sp>
      <p:sp>
        <p:nvSpPr>
          <p:cNvPr id="37" name="TextBox 37"/>
          <p:cNvSpPr txBox="1"/>
          <p:nvPr/>
        </p:nvSpPr>
        <p:spPr>
          <a:xfrm>
            <a:off x="7350315" y="5000525"/>
            <a:ext cx="3614553" cy="412750"/>
          </a:xfrm>
          <a:prstGeom prst="rect">
            <a:avLst/>
          </a:prstGeom>
        </p:spPr>
        <p:txBody>
          <a:bodyPr lIns="0" tIns="0" rIns="0" bIns="0" rtlCol="0" anchor="t">
            <a:spAutoFit/>
          </a:bodyPr>
          <a:lstStyle/>
          <a:p>
            <a:pPr algn="l">
              <a:lnSpc>
                <a:spcPts val="3499"/>
              </a:lnSpc>
            </a:pPr>
            <a:r>
              <a:rPr lang="en-US" sz="2499" b="1" dirty="0">
                <a:solidFill>
                  <a:srgbClr val="000000"/>
                </a:solidFill>
                <a:latin typeface="Inter Medium"/>
                <a:ea typeface="Inter Medium"/>
                <a:cs typeface="Inter Medium"/>
                <a:sym typeface="Inter Medium"/>
              </a:rPr>
              <a:t>Competition</a:t>
            </a:r>
          </a:p>
        </p:txBody>
      </p:sp>
      <p:sp>
        <p:nvSpPr>
          <p:cNvPr id="38" name="TextBox 38"/>
          <p:cNvSpPr txBox="1"/>
          <p:nvPr/>
        </p:nvSpPr>
        <p:spPr>
          <a:xfrm>
            <a:off x="2028229" y="6426212"/>
            <a:ext cx="3614553" cy="412750"/>
          </a:xfrm>
          <a:prstGeom prst="rect">
            <a:avLst/>
          </a:prstGeom>
        </p:spPr>
        <p:txBody>
          <a:bodyPr lIns="0" tIns="0" rIns="0" bIns="0" rtlCol="0" anchor="t">
            <a:spAutoFit/>
          </a:bodyPr>
          <a:lstStyle/>
          <a:p>
            <a:pPr algn="l">
              <a:lnSpc>
                <a:spcPts val="3499"/>
              </a:lnSpc>
            </a:pPr>
            <a:r>
              <a:rPr lang="en-US" sz="2499" b="1" dirty="0">
                <a:solidFill>
                  <a:srgbClr val="000000"/>
                </a:solidFill>
                <a:latin typeface="Inter Medium"/>
                <a:ea typeface="Inter Medium"/>
                <a:cs typeface="Inter Medium"/>
                <a:sym typeface="Inter Medium"/>
              </a:rPr>
              <a:t>Solution</a:t>
            </a:r>
          </a:p>
        </p:txBody>
      </p:sp>
      <p:sp>
        <p:nvSpPr>
          <p:cNvPr id="39" name="TextBox 39"/>
          <p:cNvSpPr txBox="1"/>
          <p:nvPr/>
        </p:nvSpPr>
        <p:spPr>
          <a:xfrm>
            <a:off x="7350315" y="6426212"/>
            <a:ext cx="3614553" cy="412750"/>
          </a:xfrm>
          <a:prstGeom prst="rect">
            <a:avLst/>
          </a:prstGeom>
        </p:spPr>
        <p:txBody>
          <a:bodyPr lIns="0" tIns="0" rIns="0" bIns="0" rtlCol="0" anchor="t">
            <a:spAutoFit/>
          </a:bodyPr>
          <a:lstStyle/>
          <a:p>
            <a:pPr algn="l">
              <a:lnSpc>
                <a:spcPts val="3499"/>
              </a:lnSpc>
            </a:pPr>
            <a:r>
              <a:rPr lang="en-US" sz="2499" b="1" dirty="0">
                <a:solidFill>
                  <a:srgbClr val="000000"/>
                </a:solidFill>
                <a:latin typeface="Inter Medium"/>
                <a:ea typeface="Inter Medium"/>
                <a:cs typeface="Inter Medium"/>
                <a:sym typeface="Inter Medium"/>
              </a:rPr>
              <a:t>Funding Status</a:t>
            </a:r>
          </a:p>
        </p:txBody>
      </p:sp>
      <p:sp>
        <p:nvSpPr>
          <p:cNvPr id="40" name="TextBox 40"/>
          <p:cNvSpPr txBox="1"/>
          <p:nvPr/>
        </p:nvSpPr>
        <p:spPr>
          <a:xfrm>
            <a:off x="819722" y="2478531"/>
            <a:ext cx="7714677" cy="419730"/>
          </a:xfrm>
          <a:prstGeom prst="rect">
            <a:avLst/>
          </a:prstGeom>
        </p:spPr>
        <p:txBody>
          <a:bodyPr wrap="square" lIns="0" tIns="0" rIns="0" bIns="0" rtlCol="0" anchor="t">
            <a:spAutoFit/>
          </a:bodyPr>
          <a:lstStyle/>
          <a:p>
            <a:pPr marL="0" lvl="0" indent="0" algn="l">
              <a:lnSpc>
                <a:spcPts val="3359"/>
              </a:lnSpc>
            </a:pPr>
            <a:r>
              <a:rPr lang="en-US" sz="2800" b="1" spc="177" dirty="0">
                <a:solidFill>
                  <a:srgbClr val="000000"/>
                </a:solidFill>
                <a:latin typeface="Open Sans Semi-Bold"/>
                <a:ea typeface="Open Sans Semi-Bold"/>
                <a:cs typeface="Open Sans Semi-Bold"/>
                <a:sym typeface="Open Sans Semi-Bold"/>
              </a:rPr>
              <a:t>CarePay PITCH DECK PRESENTATION</a:t>
            </a:r>
          </a:p>
        </p:txBody>
      </p:sp>
      <p:sp>
        <p:nvSpPr>
          <p:cNvPr id="41" name="TextBox 41"/>
          <p:cNvSpPr txBox="1"/>
          <p:nvPr/>
        </p:nvSpPr>
        <p:spPr>
          <a:xfrm>
            <a:off x="14301056" y="6512357"/>
            <a:ext cx="3191396" cy="448841"/>
          </a:xfrm>
          <a:prstGeom prst="rect">
            <a:avLst/>
          </a:prstGeom>
        </p:spPr>
        <p:txBody>
          <a:bodyPr lIns="0" tIns="0" rIns="0" bIns="0" rtlCol="0" anchor="t">
            <a:spAutoFit/>
          </a:bodyPr>
          <a:lstStyle/>
          <a:p>
            <a:pPr algn="l">
              <a:lnSpc>
                <a:spcPts val="3499"/>
              </a:lnSpc>
            </a:pPr>
            <a:r>
              <a:rPr lang="en-US" sz="3200" b="1" dirty="0">
                <a:solidFill>
                  <a:srgbClr val="FFFFFF"/>
                </a:solidFill>
                <a:latin typeface="Open Sans Semi-Bold"/>
                <a:ea typeface="Open Sans Semi-Bold"/>
                <a:cs typeface="Open Sans Semi-Bold"/>
                <a:sym typeface="Open Sans Semi-Bold"/>
              </a:rPr>
              <a:t>CarePay Ltd</a:t>
            </a:r>
          </a:p>
        </p:txBody>
      </p:sp>
      <p:grpSp>
        <p:nvGrpSpPr>
          <p:cNvPr id="46" name="Group 25">
            <a:extLst>
              <a:ext uri="{FF2B5EF4-FFF2-40B4-BE49-F238E27FC236}">
                <a16:creationId xmlns:a16="http://schemas.microsoft.com/office/drawing/2014/main" id="{B384ECFB-2DE8-6111-CDFA-6A8F8E46E576}"/>
              </a:ext>
            </a:extLst>
          </p:cNvPr>
          <p:cNvGrpSpPr/>
          <p:nvPr/>
        </p:nvGrpSpPr>
        <p:grpSpPr>
          <a:xfrm>
            <a:off x="879264" y="7592620"/>
            <a:ext cx="969409" cy="986123"/>
            <a:chOff x="0" y="0"/>
            <a:chExt cx="812800" cy="826814"/>
          </a:xfrm>
        </p:grpSpPr>
        <p:sp>
          <p:nvSpPr>
            <p:cNvPr id="47" name="Freeform 26">
              <a:extLst>
                <a:ext uri="{FF2B5EF4-FFF2-40B4-BE49-F238E27FC236}">
                  <a16:creationId xmlns:a16="http://schemas.microsoft.com/office/drawing/2014/main" id="{B1F880EF-AC65-7882-626F-F901FEFE0F99}"/>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txBody>
            <a:bodyPr/>
            <a:lstStyle/>
            <a:p>
              <a:endParaRPr lang="en-RW"/>
            </a:p>
          </p:txBody>
        </p:sp>
        <p:sp>
          <p:nvSpPr>
            <p:cNvPr id="48" name="TextBox 27">
              <a:extLst>
                <a:ext uri="{FF2B5EF4-FFF2-40B4-BE49-F238E27FC236}">
                  <a16:creationId xmlns:a16="http://schemas.microsoft.com/office/drawing/2014/main" id="{2DF98857-D756-91FB-675D-C9A7B050AD30}"/>
                </a:ext>
              </a:extLst>
            </p:cNvPr>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b="1" dirty="0">
                  <a:solidFill>
                    <a:srgbClr val="17726D"/>
                  </a:solidFill>
                  <a:latin typeface="Inter Bold"/>
                  <a:ea typeface="Inter Bold"/>
                  <a:cs typeface="Inter Bold"/>
                  <a:sym typeface="Inter Bold"/>
                </a:rPr>
                <a:t>04</a:t>
              </a:r>
            </a:p>
          </p:txBody>
        </p:sp>
      </p:grpSp>
      <p:sp>
        <p:nvSpPr>
          <p:cNvPr id="49" name="TextBox 38">
            <a:extLst>
              <a:ext uri="{FF2B5EF4-FFF2-40B4-BE49-F238E27FC236}">
                <a16:creationId xmlns:a16="http://schemas.microsoft.com/office/drawing/2014/main" id="{AED7A0BB-B599-9CE4-DF76-1E6912995A1E}"/>
              </a:ext>
            </a:extLst>
          </p:cNvPr>
          <p:cNvSpPr txBox="1"/>
          <p:nvPr/>
        </p:nvSpPr>
        <p:spPr>
          <a:xfrm>
            <a:off x="2106820" y="7851899"/>
            <a:ext cx="3614553" cy="412750"/>
          </a:xfrm>
          <a:prstGeom prst="rect">
            <a:avLst/>
          </a:prstGeom>
        </p:spPr>
        <p:txBody>
          <a:bodyPr lIns="0" tIns="0" rIns="0" bIns="0" rtlCol="0" anchor="t">
            <a:spAutoFit/>
          </a:bodyPr>
          <a:lstStyle/>
          <a:p>
            <a:pPr algn="l">
              <a:lnSpc>
                <a:spcPts val="3499"/>
              </a:lnSpc>
            </a:pPr>
            <a:r>
              <a:rPr lang="en-US" sz="2499" b="1" dirty="0">
                <a:solidFill>
                  <a:srgbClr val="000000"/>
                </a:solidFill>
                <a:latin typeface="Inter Medium"/>
                <a:ea typeface="Inter Medium"/>
                <a:cs typeface="Inter Medium"/>
                <a:sym typeface="Inter Medium"/>
              </a:rPr>
              <a:t>Market Size</a:t>
            </a:r>
          </a:p>
        </p:txBody>
      </p:sp>
      <p:grpSp>
        <p:nvGrpSpPr>
          <p:cNvPr id="54" name="Group 25">
            <a:extLst>
              <a:ext uri="{FF2B5EF4-FFF2-40B4-BE49-F238E27FC236}">
                <a16:creationId xmlns:a16="http://schemas.microsoft.com/office/drawing/2014/main" id="{E582E531-71DF-351B-3996-950A0C1D859C}"/>
              </a:ext>
            </a:extLst>
          </p:cNvPr>
          <p:cNvGrpSpPr/>
          <p:nvPr/>
        </p:nvGrpSpPr>
        <p:grpSpPr>
          <a:xfrm>
            <a:off x="879264" y="9001896"/>
            <a:ext cx="969409" cy="986123"/>
            <a:chOff x="0" y="0"/>
            <a:chExt cx="812800" cy="826814"/>
          </a:xfrm>
        </p:grpSpPr>
        <p:sp>
          <p:nvSpPr>
            <p:cNvPr id="55" name="Freeform 26">
              <a:extLst>
                <a:ext uri="{FF2B5EF4-FFF2-40B4-BE49-F238E27FC236}">
                  <a16:creationId xmlns:a16="http://schemas.microsoft.com/office/drawing/2014/main" id="{03B2CB0C-220D-C621-52C9-AA5D66062639}"/>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txBody>
            <a:bodyPr/>
            <a:lstStyle/>
            <a:p>
              <a:endParaRPr lang="en-RW"/>
            </a:p>
          </p:txBody>
        </p:sp>
        <p:sp>
          <p:nvSpPr>
            <p:cNvPr id="56" name="TextBox 27">
              <a:extLst>
                <a:ext uri="{FF2B5EF4-FFF2-40B4-BE49-F238E27FC236}">
                  <a16:creationId xmlns:a16="http://schemas.microsoft.com/office/drawing/2014/main" id="{3CC983D2-17CA-618B-B1DF-6974C5A522E7}"/>
                </a:ext>
              </a:extLst>
            </p:cNvPr>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b="1" dirty="0">
                  <a:solidFill>
                    <a:srgbClr val="17726D"/>
                  </a:solidFill>
                  <a:latin typeface="Inter Bold"/>
                  <a:ea typeface="Inter Bold"/>
                  <a:cs typeface="Inter Bold"/>
                  <a:sym typeface="Inter Bold"/>
                </a:rPr>
                <a:t>05</a:t>
              </a:r>
            </a:p>
          </p:txBody>
        </p:sp>
      </p:grpSp>
      <p:sp>
        <p:nvSpPr>
          <p:cNvPr id="57" name="TextBox 38">
            <a:extLst>
              <a:ext uri="{FF2B5EF4-FFF2-40B4-BE49-F238E27FC236}">
                <a16:creationId xmlns:a16="http://schemas.microsoft.com/office/drawing/2014/main" id="{205E9B18-CE23-C8E5-CA99-B86C6452A938}"/>
              </a:ext>
            </a:extLst>
          </p:cNvPr>
          <p:cNvSpPr txBox="1"/>
          <p:nvPr/>
        </p:nvSpPr>
        <p:spPr>
          <a:xfrm>
            <a:off x="2106820" y="9261175"/>
            <a:ext cx="3614553" cy="412750"/>
          </a:xfrm>
          <a:prstGeom prst="rect">
            <a:avLst/>
          </a:prstGeom>
        </p:spPr>
        <p:txBody>
          <a:bodyPr lIns="0" tIns="0" rIns="0" bIns="0" rtlCol="0" anchor="t">
            <a:spAutoFit/>
          </a:bodyPr>
          <a:lstStyle/>
          <a:p>
            <a:pPr algn="l">
              <a:lnSpc>
                <a:spcPts val="3499"/>
              </a:lnSpc>
            </a:pPr>
            <a:r>
              <a:rPr lang="en-US" sz="2499" b="1" dirty="0">
                <a:solidFill>
                  <a:srgbClr val="000000"/>
                </a:solidFill>
                <a:latin typeface="Inter Medium"/>
                <a:ea typeface="Inter Medium"/>
                <a:cs typeface="Inter Medium"/>
                <a:sym typeface="Inter Medium"/>
              </a:rPr>
              <a:t>Product Traction</a:t>
            </a:r>
          </a:p>
        </p:txBody>
      </p:sp>
      <p:grpSp>
        <p:nvGrpSpPr>
          <p:cNvPr id="58" name="Group 28">
            <a:extLst>
              <a:ext uri="{FF2B5EF4-FFF2-40B4-BE49-F238E27FC236}">
                <a16:creationId xmlns:a16="http://schemas.microsoft.com/office/drawing/2014/main" id="{266EACAD-2227-CE89-8E48-F6D2F985FDAC}"/>
              </a:ext>
            </a:extLst>
          </p:cNvPr>
          <p:cNvGrpSpPr/>
          <p:nvPr/>
        </p:nvGrpSpPr>
        <p:grpSpPr>
          <a:xfrm>
            <a:off x="6122760" y="7603244"/>
            <a:ext cx="969409" cy="986123"/>
            <a:chOff x="0" y="0"/>
            <a:chExt cx="812800" cy="826814"/>
          </a:xfrm>
        </p:grpSpPr>
        <p:sp>
          <p:nvSpPr>
            <p:cNvPr id="59" name="Freeform 29">
              <a:extLst>
                <a:ext uri="{FF2B5EF4-FFF2-40B4-BE49-F238E27FC236}">
                  <a16:creationId xmlns:a16="http://schemas.microsoft.com/office/drawing/2014/main" id="{E47D55B8-75EB-F553-FBDB-4B9C659434C7}"/>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txBody>
            <a:bodyPr/>
            <a:lstStyle/>
            <a:p>
              <a:endParaRPr lang="en-RW"/>
            </a:p>
          </p:txBody>
        </p:sp>
        <p:sp>
          <p:nvSpPr>
            <p:cNvPr id="60" name="TextBox 30">
              <a:extLst>
                <a:ext uri="{FF2B5EF4-FFF2-40B4-BE49-F238E27FC236}">
                  <a16:creationId xmlns:a16="http://schemas.microsoft.com/office/drawing/2014/main" id="{8C022202-CAAA-6F51-DFD8-04B0BBF5A3DA}"/>
                </a:ext>
              </a:extLst>
            </p:cNvPr>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b="1" dirty="0">
                  <a:solidFill>
                    <a:srgbClr val="17726D"/>
                  </a:solidFill>
                  <a:latin typeface="Inter Bold"/>
                  <a:ea typeface="Inter Bold"/>
                  <a:cs typeface="Inter Bold"/>
                  <a:sym typeface="Inter Bold"/>
                </a:rPr>
                <a:t>09</a:t>
              </a:r>
            </a:p>
          </p:txBody>
        </p:sp>
      </p:grpSp>
      <p:sp>
        <p:nvSpPr>
          <p:cNvPr id="61" name="TextBox 39">
            <a:extLst>
              <a:ext uri="{FF2B5EF4-FFF2-40B4-BE49-F238E27FC236}">
                <a16:creationId xmlns:a16="http://schemas.microsoft.com/office/drawing/2014/main" id="{97BC1837-51B5-0267-FD12-8F22404377BF}"/>
              </a:ext>
            </a:extLst>
          </p:cNvPr>
          <p:cNvSpPr txBox="1"/>
          <p:nvPr/>
        </p:nvSpPr>
        <p:spPr>
          <a:xfrm>
            <a:off x="7350315" y="7862523"/>
            <a:ext cx="3614553" cy="412750"/>
          </a:xfrm>
          <a:prstGeom prst="rect">
            <a:avLst/>
          </a:prstGeom>
        </p:spPr>
        <p:txBody>
          <a:bodyPr lIns="0" tIns="0" rIns="0" bIns="0" rtlCol="0" anchor="t">
            <a:spAutoFit/>
          </a:bodyPr>
          <a:lstStyle/>
          <a:p>
            <a:pPr algn="l">
              <a:lnSpc>
                <a:spcPts val="3499"/>
              </a:lnSpc>
            </a:pPr>
            <a:r>
              <a:rPr lang="en-US" sz="2499" b="1" dirty="0">
                <a:solidFill>
                  <a:srgbClr val="000000"/>
                </a:solidFill>
                <a:latin typeface="Inter Medium"/>
                <a:ea typeface="Inter Medium"/>
                <a:cs typeface="Inter Medium"/>
                <a:sym typeface="Inter Medium"/>
              </a:rPr>
              <a:t>CarePay Dream Team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757868"/>
            <a:ext cx="18288000" cy="4529132"/>
            <a:chOff x="0" y="0"/>
            <a:chExt cx="4816593" cy="1192858"/>
          </a:xfrm>
        </p:grpSpPr>
        <p:sp>
          <p:nvSpPr>
            <p:cNvPr id="3" name="Freeform 3"/>
            <p:cNvSpPr/>
            <p:nvPr/>
          </p:nvSpPr>
          <p:spPr>
            <a:xfrm>
              <a:off x="0" y="0"/>
              <a:ext cx="4816592" cy="1192858"/>
            </a:xfrm>
            <a:custGeom>
              <a:avLst/>
              <a:gdLst/>
              <a:ahLst/>
              <a:cxnLst/>
              <a:rect l="l" t="t" r="r" b="b"/>
              <a:pathLst>
                <a:path w="4816592" h="1192858">
                  <a:moveTo>
                    <a:pt x="0" y="0"/>
                  </a:moveTo>
                  <a:lnTo>
                    <a:pt x="4816592" y="0"/>
                  </a:lnTo>
                  <a:lnTo>
                    <a:pt x="4816592" y="1192858"/>
                  </a:lnTo>
                  <a:lnTo>
                    <a:pt x="0" y="1192858"/>
                  </a:lnTo>
                  <a:close/>
                </a:path>
              </a:pathLst>
            </a:custGeom>
            <a:solidFill>
              <a:srgbClr val="17726D"/>
            </a:solidFill>
          </p:spPr>
          <p:txBody>
            <a:bodyPr/>
            <a:lstStyle/>
            <a:p>
              <a:endParaRPr lang="en-RW"/>
            </a:p>
          </p:txBody>
        </p:sp>
        <p:sp>
          <p:nvSpPr>
            <p:cNvPr id="4" name="TextBox 4"/>
            <p:cNvSpPr txBox="1"/>
            <p:nvPr/>
          </p:nvSpPr>
          <p:spPr>
            <a:xfrm>
              <a:off x="0" y="-47625"/>
              <a:ext cx="4816593" cy="1240483"/>
            </a:xfrm>
            <a:prstGeom prst="rect">
              <a:avLst/>
            </a:prstGeom>
          </p:spPr>
          <p:txBody>
            <a:bodyPr lIns="50800" tIns="50800" rIns="50800" bIns="50800" rtlCol="0" anchor="ctr"/>
            <a:lstStyle/>
            <a:p>
              <a:pPr algn="ctr">
                <a:lnSpc>
                  <a:spcPts val="2479"/>
                </a:lnSpc>
              </a:pPr>
              <a:endParaRPr/>
            </a:p>
          </p:txBody>
        </p:sp>
      </p:grpSp>
      <p:grpSp>
        <p:nvGrpSpPr>
          <p:cNvPr id="7" name="Group 7"/>
          <p:cNvGrpSpPr/>
          <p:nvPr/>
        </p:nvGrpSpPr>
        <p:grpSpPr>
          <a:xfrm>
            <a:off x="15853048" y="-912528"/>
            <a:ext cx="3803190" cy="380319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txBody>
            <a:bodyPr/>
            <a:lstStyle/>
            <a:p>
              <a:endParaRPr lang="en-RW"/>
            </a:p>
          </p:txBody>
        </p:sp>
        <p:sp>
          <p:nvSpPr>
            <p:cNvPr id="9" name="TextBox 9"/>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0" name="TextBox 10"/>
          <p:cNvSpPr txBox="1"/>
          <p:nvPr/>
        </p:nvSpPr>
        <p:spPr>
          <a:xfrm>
            <a:off x="7706057" y="389248"/>
            <a:ext cx="9552743" cy="911916"/>
          </a:xfrm>
          <a:prstGeom prst="rect">
            <a:avLst/>
          </a:prstGeom>
        </p:spPr>
        <p:txBody>
          <a:bodyPr lIns="0" tIns="0" rIns="0" bIns="0" rtlCol="0" anchor="t">
            <a:spAutoFit/>
          </a:bodyPr>
          <a:lstStyle/>
          <a:p>
            <a:pPr algn="l">
              <a:lnSpc>
                <a:spcPts val="7560"/>
              </a:lnSpc>
            </a:pPr>
            <a:r>
              <a:rPr lang="en-US" sz="6000" b="1" dirty="0">
                <a:solidFill>
                  <a:srgbClr val="17726D"/>
                </a:solidFill>
                <a:latin typeface="Inter Bold"/>
                <a:ea typeface="Inter Bold"/>
                <a:cs typeface="Inter Bold"/>
                <a:sym typeface="Inter Bold"/>
              </a:rPr>
              <a:t>WHAT WE BELIEVE IN</a:t>
            </a:r>
          </a:p>
        </p:txBody>
      </p:sp>
      <p:sp>
        <p:nvSpPr>
          <p:cNvPr id="11" name="TextBox 11"/>
          <p:cNvSpPr txBox="1"/>
          <p:nvPr/>
        </p:nvSpPr>
        <p:spPr>
          <a:xfrm>
            <a:off x="7830382" y="2952884"/>
            <a:ext cx="3664643" cy="461088"/>
          </a:xfrm>
          <a:prstGeom prst="rect">
            <a:avLst/>
          </a:prstGeom>
        </p:spPr>
        <p:txBody>
          <a:bodyPr lIns="0" tIns="0" rIns="0" bIns="0" rtlCol="0" anchor="t">
            <a:spAutoFit/>
          </a:bodyPr>
          <a:lstStyle/>
          <a:p>
            <a:pPr algn="l">
              <a:lnSpc>
                <a:spcPts val="3919"/>
              </a:lnSpc>
            </a:pPr>
            <a:r>
              <a:rPr lang="en-US" sz="2799" b="1" spc="139" dirty="0">
                <a:solidFill>
                  <a:srgbClr val="17726D"/>
                </a:solidFill>
                <a:latin typeface="Inter Ultra-Bold"/>
                <a:ea typeface="Inter Ultra-Bold"/>
                <a:cs typeface="Inter Ultra-Bold"/>
                <a:sym typeface="Inter Ultra-Bold"/>
              </a:rPr>
              <a:t>Mission</a:t>
            </a:r>
          </a:p>
        </p:txBody>
      </p:sp>
      <p:sp>
        <p:nvSpPr>
          <p:cNvPr id="12" name="TextBox 12"/>
          <p:cNvSpPr txBox="1"/>
          <p:nvPr/>
        </p:nvSpPr>
        <p:spPr>
          <a:xfrm>
            <a:off x="7806319" y="5821656"/>
            <a:ext cx="3664643" cy="461088"/>
          </a:xfrm>
          <a:prstGeom prst="rect">
            <a:avLst/>
          </a:prstGeom>
        </p:spPr>
        <p:txBody>
          <a:bodyPr lIns="0" tIns="0" rIns="0" bIns="0" rtlCol="0" anchor="t">
            <a:spAutoFit/>
          </a:bodyPr>
          <a:lstStyle/>
          <a:p>
            <a:pPr algn="l">
              <a:lnSpc>
                <a:spcPts val="3919"/>
              </a:lnSpc>
            </a:pPr>
            <a:r>
              <a:rPr lang="en-US" sz="2799" b="1" spc="139" dirty="0">
                <a:solidFill>
                  <a:srgbClr val="FFFFFF"/>
                </a:solidFill>
                <a:latin typeface="Inter Ultra-Bold"/>
                <a:ea typeface="Inter Ultra-Bold"/>
                <a:cs typeface="Inter Ultra-Bold"/>
                <a:sym typeface="Inter Ultra-Bold"/>
              </a:rPr>
              <a:t>Vision</a:t>
            </a:r>
          </a:p>
        </p:txBody>
      </p:sp>
      <p:sp>
        <p:nvSpPr>
          <p:cNvPr id="13" name="TextBox 13"/>
          <p:cNvSpPr txBox="1"/>
          <p:nvPr/>
        </p:nvSpPr>
        <p:spPr>
          <a:xfrm>
            <a:off x="7818350" y="2075758"/>
            <a:ext cx="6818840" cy="406458"/>
          </a:xfrm>
          <a:prstGeom prst="rect">
            <a:avLst/>
          </a:prstGeom>
        </p:spPr>
        <p:txBody>
          <a:bodyPr lIns="0" tIns="0" rIns="0" bIns="0" rtlCol="0" anchor="t">
            <a:spAutoFit/>
          </a:bodyPr>
          <a:lstStyle/>
          <a:p>
            <a:pPr marL="0" lvl="0" indent="0" algn="l">
              <a:lnSpc>
                <a:spcPts val="3359"/>
              </a:lnSpc>
            </a:pPr>
            <a:r>
              <a:rPr lang="en-US" sz="2400" spc="96" dirty="0">
                <a:solidFill>
                  <a:srgbClr val="000000"/>
                </a:solidFill>
                <a:latin typeface="Open Sans"/>
                <a:ea typeface="Open Sans"/>
                <a:cs typeface="Open Sans"/>
                <a:sym typeface="Open Sans"/>
              </a:rPr>
              <a:t>CarePay System</a:t>
            </a:r>
            <a:endParaRPr lang="en-US" sz="2400" spc="177" dirty="0">
              <a:solidFill>
                <a:srgbClr val="000000"/>
              </a:solidFill>
              <a:latin typeface="Open Sans Semi-Bold"/>
              <a:ea typeface="Open Sans Semi-Bold"/>
              <a:cs typeface="Open Sans Semi-Bold"/>
              <a:sym typeface="Open Sans Semi-Bold"/>
            </a:endParaRPr>
          </a:p>
        </p:txBody>
      </p:sp>
      <p:sp>
        <p:nvSpPr>
          <p:cNvPr id="14" name="TextBox 14"/>
          <p:cNvSpPr txBox="1"/>
          <p:nvPr/>
        </p:nvSpPr>
        <p:spPr>
          <a:xfrm>
            <a:off x="7830382" y="3527935"/>
            <a:ext cx="10147984" cy="2099229"/>
          </a:xfrm>
          <a:prstGeom prst="rect">
            <a:avLst/>
          </a:prstGeom>
        </p:spPr>
        <p:txBody>
          <a:bodyPr wrap="square" lIns="0" tIns="0" rIns="0" bIns="0" rtlCol="0" anchor="t">
            <a:spAutoFit/>
          </a:bodyPr>
          <a:lstStyle/>
          <a:p>
            <a:pPr algn="just">
              <a:lnSpc>
                <a:spcPts val="4224"/>
              </a:lnSpc>
            </a:pPr>
            <a:r>
              <a:rPr lang="en-US" sz="2400" spc="96" dirty="0">
                <a:solidFill>
                  <a:srgbClr val="000000"/>
                </a:solidFill>
                <a:latin typeface="Open Sans"/>
                <a:ea typeface="Open Sans"/>
                <a:cs typeface="Open Sans"/>
                <a:sym typeface="Open Sans"/>
              </a:rPr>
              <a:t>CarePay empowers healthcare providers and insurers through seamless, AI-driven claims processing automation, accelerating reimbursements and fostering trust between healthcare providers and insurers. </a:t>
            </a:r>
          </a:p>
        </p:txBody>
      </p:sp>
      <p:sp>
        <p:nvSpPr>
          <p:cNvPr id="15" name="TextBox 15"/>
          <p:cNvSpPr txBox="1"/>
          <p:nvPr/>
        </p:nvSpPr>
        <p:spPr>
          <a:xfrm>
            <a:off x="7806319" y="6388711"/>
            <a:ext cx="10076618" cy="2637838"/>
          </a:xfrm>
          <a:prstGeom prst="rect">
            <a:avLst/>
          </a:prstGeom>
        </p:spPr>
        <p:txBody>
          <a:bodyPr wrap="square" lIns="0" tIns="0" rIns="0" bIns="0" rtlCol="0" anchor="t">
            <a:spAutoFit/>
          </a:bodyPr>
          <a:lstStyle/>
          <a:p>
            <a:pPr algn="just">
              <a:lnSpc>
                <a:spcPts val="4224"/>
              </a:lnSpc>
            </a:pPr>
            <a:r>
              <a:rPr lang="en-US" sz="2400" spc="96" dirty="0">
                <a:solidFill>
                  <a:srgbClr val="FFFFFF"/>
                </a:solidFill>
                <a:latin typeface="Open Sans"/>
                <a:ea typeface="Open Sans"/>
                <a:cs typeface="Open Sans"/>
                <a:sym typeface="Open Sans"/>
              </a:rPr>
              <a:t>CarePay aims to create a new era in African healthcare as the most trusted platform for automated claims processing, relied upon by insurers and healthcare providers, ensuring swift claim processing, prompt payments, and empowering providers to deliver exceptional care free from financial barriers. </a:t>
            </a:r>
          </a:p>
        </p:txBody>
      </p:sp>
      <p:sp>
        <p:nvSpPr>
          <p:cNvPr id="23" name="TextBox 11">
            <a:extLst>
              <a:ext uri="{FF2B5EF4-FFF2-40B4-BE49-F238E27FC236}">
                <a16:creationId xmlns:a16="http://schemas.microsoft.com/office/drawing/2014/main" id="{7FBBBE12-9829-C073-D488-C8B117C2BC26}"/>
              </a:ext>
            </a:extLst>
          </p:cNvPr>
          <p:cNvSpPr txBox="1"/>
          <p:nvPr/>
        </p:nvSpPr>
        <p:spPr>
          <a:xfrm>
            <a:off x="7806319" y="1433844"/>
            <a:ext cx="3664643" cy="461088"/>
          </a:xfrm>
          <a:prstGeom prst="rect">
            <a:avLst/>
          </a:prstGeom>
        </p:spPr>
        <p:txBody>
          <a:bodyPr lIns="0" tIns="0" rIns="0" bIns="0" rtlCol="0" anchor="t">
            <a:spAutoFit/>
          </a:bodyPr>
          <a:lstStyle/>
          <a:p>
            <a:pPr algn="l">
              <a:lnSpc>
                <a:spcPts val="3919"/>
              </a:lnSpc>
            </a:pPr>
            <a:r>
              <a:rPr lang="en-US" sz="2799" b="1" spc="139" dirty="0">
                <a:solidFill>
                  <a:srgbClr val="17726D"/>
                </a:solidFill>
                <a:latin typeface="Inter Ultra-Bold"/>
                <a:ea typeface="Inter Ultra-Bold"/>
                <a:cs typeface="Inter Ultra-Bold"/>
                <a:sym typeface="Inter Ultra-Bold"/>
              </a:rPr>
              <a:t>Product</a:t>
            </a:r>
          </a:p>
        </p:txBody>
      </p:sp>
      <p:pic>
        <p:nvPicPr>
          <p:cNvPr id="20" name="Picture 19">
            <a:extLst>
              <a:ext uri="{FF2B5EF4-FFF2-40B4-BE49-F238E27FC236}">
                <a16:creationId xmlns:a16="http://schemas.microsoft.com/office/drawing/2014/main" id="{49573923-3F31-37BD-DD64-2A92012E4E27}"/>
              </a:ext>
            </a:extLst>
          </p:cNvPr>
          <p:cNvPicPr>
            <a:picLocks noChangeAspect="1"/>
          </p:cNvPicPr>
          <p:nvPr/>
        </p:nvPicPr>
        <p:blipFill>
          <a:blip r:embed="rId2"/>
          <a:stretch>
            <a:fillRect/>
          </a:stretch>
        </p:blipFill>
        <p:spPr>
          <a:xfrm>
            <a:off x="49157" y="478938"/>
            <a:ext cx="7507481" cy="84620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634610" y="0"/>
            <a:ext cx="5653390" cy="10287000"/>
            <a:chOff x="0" y="0"/>
            <a:chExt cx="1488959" cy="2709333"/>
          </a:xfrm>
        </p:grpSpPr>
        <p:sp>
          <p:nvSpPr>
            <p:cNvPr id="3" name="Freeform 3"/>
            <p:cNvSpPr/>
            <p:nvPr/>
          </p:nvSpPr>
          <p:spPr>
            <a:xfrm>
              <a:off x="0" y="0"/>
              <a:ext cx="1488959" cy="2709333"/>
            </a:xfrm>
            <a:custGeom>
              <a:avLst/>
              <a:gdLst/>
              <a:ahLst/>
              <a:cxnLst/>
              <a:rect l="l" t="t" r="r" b="b"/>
              <a:pathLst>
                <a:path w="1488959" h="2709333">
                  <a:moveTo>
                    <a:pt x="0" y="0"/>
                  </a:moveTo>
                  <a:lnTo>
                    <a:pt x="1488959" y="0"/>
                  </a:lnTo>
                  <a:lnTo>
                    <a:pt x="1488959" y="2709333"/>
                  </a:lnTo>
                  <a:lnTo>
                    <a:pt x="0" y="2709333"/>
                  </a:lnTo>
                  <a:close/>
                </a:path>
              </a:pathLst>
            </a:custGeom>
            <a:solidFill>
              <a:srgbClr val="F6F6F6"/>
            </a:solidFill>
          </p:spPr>
          <p:txBody>
            <a:bodyPr/>
            <a:lstStyle/>
            <a:p>
              <a:endParaRPr lang="en-RW"/>
            </a:p>
          </p:txBody>
        </p:sp>
        <p:sp>
          <p:nvSpPr>
            <p:cNvPr id="4" name="TextBox 4"/>
            <p:cNvSpPr txBox="1"/>
            <p:nvPr/>
          </p:nvSpPr>
          <p:spPr>
            <a:xfrm>
              <a:off x="0" y="-47625"/>
              <a:ext cx="1488959" cy="2756958"/>
            </a:xfrm>
            <a:prstGeom prst="rect">
              <a:avLst/>
            </a:prstGeom>
          </p:spPr>
          <p:txBody>
            <a:bodyPr lIns="50800" tIns="50800" rIns="50800" bIns="50800" rtlCol="0" anchor="ctr"/>
            <a:lstStyle/>
            <a:p>
              <a:pPr algn="ctr">
                <a:lnSpc>
                  <a:spcPts val="2479"/>
                </a:lnSpc>
              </a:pPr>
              <a:endParaRPr/>
            </a:p>
          </p:txBody>
        </p:sp>
      </p:grpSp>
      <p:grpSp>
        <p:nvGrpSpPr>
          <p:cNvPr id="7" name="Group 7"/>
          <p:cNvGrpSpPr/>
          <p:nvPr/>
        </p:nvGrpSpPr>
        <p:grpSpPr>
          <a:xfrm>
            <a:off x="805901" y="2436603"/>
            <a:ext cx="877649" cy="87764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9" name="TextBox 9"/>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b="1" dirty="0">
                  <a:solidFill>
                    <a:srgbClr val="17726D"/>
                  </a:solidFill>
                  <a:latin typeface="Inter Bold"/>
                  <a:ea typeface="Inter Bold"/>
                  <a:cs typeface="Inter Bold"/>
                  <a:sym typeface="Inter Bold"/>
                </a:rPr>
                <a:t>01</a:t>
              </a:r>
            </a:p>
          </p:txBody>
        </p:sp>
      </p:grpSp>
      <p:grpSp>
        <p:nvGrpSpPr>
          <p:cNvPr id="10" name="Group 10"/>
          <p:cNvGrpSpPr/>
          <p:nvPr/>
        </p:nvGrpSpPr>
        <p:grpSpPr>
          <a:xfrm>
            <a:off x="855007" y="6269680"/>
            <a:ext cx="877649" cy="877649"/>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12" name="TextBox 12"/>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b="1" dirty="0">
                  <a:solidFill>
                    <a:srgbClr val="17726D"/>
                  </a:solidFill>
                  <a:latin typeface="Inter Bold"/>
                  <a:ea typeface="Inter Bold"/>
                  <a:cs typeface="Inter Bold"/>
                  <a:sym typeface="Inter Bold"/>
                </a:rPr>
                <a:t>02</a:t>
              </a:r>
            </a:p>
          </p:txBody>
        </p:sp>
      </p:grpSp>
      <p:grpSp>
        <p:nvGrpSpPr>
          <p:cNvPr id="13" name="Group 13"/>
          <p:cNvGrpSpPr/>
          <p:nvPr/>
        </p:nvGrpSpPr>
        <p:grpSpPr>
          <a:xfrm>
            <a:off x="9406122" y="6269680"/>
            <a:ext cx="877649" cy="87764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15" name="TextBox 15"/>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b="1" dirty="0">
                  <a:solidFill>
                    <a:srgbClr val="17726D"/>
                  </a:solidFill>
                  <a:latin typeface="Inter Bold"/>
                  <a:ea typeface="Inter Bold"/>
                  <a:cs typeface="Inter Bold"/>
                  <a:sym typeface="Inter Bold"/>
                </a:rPr>
                <a:t>03</a:t>
              </a:r>
            </a:p>
          </p:txBody>
        </p:sp>
      </p:grpSp>
      <p:grpSp>
        <p:nvGrpSpPr>
          <p:cNvPr id="16" name="Group 16"/>
          <p:cNvGrpSpPr/>
          <p:nvPr/>
        </p:nvGrpSpPr>
        <p:grpSpPr>
          <a:xfrm>
            <a:off x="17400866" y="0"/>
            <a:ext cx="863406" cy="1914819"/>
            <a:chOff x="0" y="0"/>
            <a:chExt cx="227399" cy="504314"/>
          </a:xfrm>
        </p:grpSpPr>
        <p:sp>
          <p:nvSpPr>
            <p:cNvPr id="17" name="Freeform 17"/>
            <p:cNvSpPr/>
            <p:nvPr/>
          </p:nvSpPr>
          <p:spPr>
            <a:xfrm>
              <a:off x="0" y="0"/>
              <a:ext cx="227399" cy="504314"/>
            </a:xfrm>
            <a:custGeom>
              <a:avLst/>
              <a:gdLst/>
              <a:ahLst/>
              <a:cxnLst/>
              <a:rect l="l" t="t" r="r" b="b"/>
              <a:pathLst>
                <a:path w="227399" h="504314">
                  <a:moveTo>
                    <a:pt x="0" y="0"/>
                  </a:moveTo>
                  <a:lnTo>
                    <a:pt x="227399" y="0"/>
                  </a:lnTo>
                  <a:lnTo>
                    <a:pt x="227399" y="504314"/>
                  </a:lnTo>
                  <a:lnTo>
                    <a:pt x="0" y="504314"/>
                  </a:lnTo>
                  <a:close/>
                </a:path>
              </a:pathLst>
            </a:custGeom>
            <a:solidFill>
              <a:srgbClr val="17726D"/>
            </a:solidFill>
          </p:spPr>
          <p:txBody>
            <a:bodyPr/>
            <a:lstStyle/>
            <a:p>
              <a:endParaRPr lang="en-RW"/>
            </a:p>
          </p:txBody>
        </p:sp>
        <p:sp>
          <p:nvSpPr>
            <p:cNvPr id="18" name="TextBox 18"/>
            <p:cNvSpPr txBox="1"/>
            <p:nvPr/>
          </p:nvSpPr>
          <p:spPr>
            <a:xfrm>
              <a:off x="0" y="-47625"/>
              <a:ext cx="227399" cy="551939"/>
            </a:xfrm>
            <a:prstGeom prst="rect">
              <a:avLst/>
            </a:prstGeom>
          </p:spPr>
          <p:txBody>
            <a:bodyPr lIns="50800" tIns="50800" rIns="50800" bIns="50800" rtlCol="0" anchor="ctr"/>
            <a:lstStyle/>
            <a:p>
              <a:pPr algn="ctr">
                <a:lnSpc>
                  <a:spcPts val="2479"/>
                </a:lnSpc>
              </a:pPr>
              <a:endParaRPr/>
            </a:p>
          </p:txBody>
        </p:sp>
      </p:grpSp>
      <p:grpSp>
        <p:nvGrpSpPr>
          <p:cNvPr id="19" name="Group 19"/>
          <p:cNvGrpSpPr/>
          <p:nvPr/>
        </p:nvGrpSpPr>
        <p:grpSpPr>
          <a:xfrm>
            <a:off x="-1061650" y="8036778"/>
            <a:ext cx="3803190" cy="380319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txBody>
            <a:bodyPr/>
            <a:lstStyle/>
            <a:p>
              <a:endParaRPr lang="en-RW"/>
            </a:p>
          </p:txBody>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22" name="Group 22"/>
          <p:cNvGrpSpPr/>
          <p:nvPr/>
        </p:nvGrpSpPr>
        <p:grpSpPr>
          <a:xfrm>
            <a:off x="0" y="10094695"/>
            <a:ext cx="18264272" cy="192305"/>
            <a:chOff x="0" y="0"/>
            <a:chExt cx="4810343" cy="50648"/>
          </a:xfrm>
        </p:grpSpPr>
        <p:sp>
          <p:nvSpPr>
            <p:cNvPr id="23" name="Freeform 23"/>
            <p:cNvSpPr/>
            <p:nvPr/>
          </p:nvSpPr>
          <p:spPr>
            <a:xfrm>
              <a:off x="0" y="0"/>
              <a:ext cx="4810343" cy="50648"/>
            </a:xfrm>
            <a:custGeom>
              <a:avLst/>
              <a:gdLst/>
              <a:ahLst/>
              <a:cxnLst/>
              <a:rect l="l" t="t" r="r" b="b"/>
              <a:pathLst>
                <a:path w="4810343" h="50648">
                  <a:moveTo>
                    <a:pt x="0" y="0"/>
                  </a:moveTo>
                  <a:lnTo>
                    <a:pt x="4810343" y="0"/>
                  </a:lnTo>
                  <a:lnTo>
                    <a:pt x="4810343" y="50648"/>
                  </a:lnTo>
                  <a:lnTo>
                    <a:pt x="0" y="50648"/>
                  </a:lnTo>
                  <a:close/>
                </a:path>
              </a:pathLst>
            </a:custGeom>
            <a:solidFill>
              <a:srgbClr val="17726D"/>
            </a:solidFill>
          </p:spPr>
          <p:txBody>
            <a:bodyPr/>
            <a:lstStyle/>
            <a:p>
              <a:endParaRPr lang="en-RW"/>
            </a:p>
          </p:txBody>
        </p:sp>
        <p:sp>
          <p:nvSpPr>
            <p:cNvPr id="24" name="TextBox 24"/>
            <p:cNvSpPr txBox="1"/>
            <p:nvPr/>
          </p:nvSpPr>
          <p:spPr>
            <a:xfrm>
              <a:off x="0" y="-47625"/>
              <a:ext cx="4810343" cy="98273"/>
            </a:xfrm>
            <a:prstGeom prst="rect">
              <a:avLst/>
            </a:prstGeom>
          </p:spPr>
          <p:txBody>
            <a:bodyPr lIns="50800" tIns="50800" rIns="50800" bIns="50800" rtlCol="0" anchor="ctr"/>
            <a:lstStyle/>
            <a:p>
              <a:pPr algn="ctr">
                <a:lnSpc>
                  <a:spcPts val="2479"/>
                </a:lnSpc>
              </a:pPr>
              <a:endParaRPr/>
            </a:p>
          </p:txBody>
        </p:sp>
      </p:grpSp>
      <p:sp>
        <p:nvSpPr>
          <p:cNvPr id="25" name="TextBox 25"/>
          <p:cNvSpPr txBox="1"/>
          <p:nvPr/>
        </p:nvSpPr>
        <p:spPr>
          <a:xfrm>
            <a:off x="839945" y="562269"/>
            <a:ext cx="7149728" cy="984885"/>
          </a:xfrm>
          <a:prstGeom prst="rect">
            <a:avLst/>
          </a:prstGeom>
        </p:spPr>
        <p:txBody>
          <a:bodyPr lIns="0" tIns="0" rIns="0" bIns="0" rtlCol="0" anchor="t">
            <a:spAutoFit/>
          </a:bodyPr>
          <a:lstStyle/>
          <a:p>
            <a:pPr algn="l">
              <a:lnSpc>
                <a:spcPts val="7560"/>
              </a:lnSpc>
            </a:pPr>
            <a:r>
              <a:rPr lang="en-US" sz="7200" b="1" dirty="0">
                <a:solidFill>
                  <a:srgbClr val="17726D"/>
                </a:solidFill>
                <a:latin typeface="Inter Bold"/>
                <a:ea typeface="Inter Bold"/>
                <a:cs typeface="Inter Bold"/>
                <a:sym typeface="Inter Bold"/>
              </a:rPr>
              <a:t>PROBLEMS</a:t>
            </a:r>
          </a:p>
        </p:txBody>
      </p:sp>
      <p:sp>
        <p:nvSpPr>
          <p:cNvPr id="26" name="TextBox 26"/>
          <p:cNvSpPr txBox="1"/>
          <p:nvPr/>
        </p:nvSpPr>
        <p:spPr>
          <a:xfrm>
            <a:off x="919160" y="1746277"/>
            <a:ext cx="6818840" cy="406458"/>
          </a:xfrm>
          <a:prstGeom prst="rect">
            <a:avLst/>
          </a:prstGeom>
        </p:spPr>
        <p:txBody>
          <a:bodyPr lIns="0" tIns="0" rIns="0" bIns="0" rtlCol="0" anchor="t">
            <a:spAutoFit/>
          </a:bodyPr>
          <a:lstStyle/>
          <a:p>
            <a:pPr marL="0" lvl="0" indent="0" algn="l">
              <a:lnSpc>
                <a:spcPts val="3359"/>
              </a:lnSpc>
            </a:pPr>
            <a:r>
              <a:rPr lang="en-US" sz="2400" b="1" spc="177" dirty="0">
                <a:solidFill>
                  <a:srgbClr val="000000"/>
                </a:solidFill>
                <a:latin typeface="Open Sans Bold"/>
                <a:ea typeface="Open Sans Bold"/>
                <a:cs typeface="Open Sans Bold"/>
                <a:sym typeface="Open Sans Bold"/>
              </a:rPr>
              <a:t>WE WILL SOLVE THE BELOW PROBLEMS</a:t>
            </a:r>
          </a:p>
        </p:txBody>
      </p:sp>
      <p:sp>
        <p:nvSpPr>
          <p:cNvPr id="28" name="TextBox 28"/>
          <p:cNvSpPr txBox="1"/>
          <p:nvPr/>
        </p:nvSpPr>
        <p:spPr>
          <a:xfrm>
            <a:off x="1925690" y="6458308"/>
            <a:ext cx="6303910" cy="437877"/>
          </a:xfrm>
          <a:prstGeom prst="rect">
            <a:avLst/>
          </a:prstGeom>
        </p:spPr>
        <p:txBody>
          <a:bodyPr wrap="square" lIns="0" tIns="0" rIns="0" bIns="0" rtlCol="0" anchor="t">
            <a:spAutoFit/>
          </a:bodyPr>
          <a:lstStyle/>
          <a:p>
            <a:pPr algn="l">
              <a:lnSpc>
                <a:spcPts val="3779"/>
              </a:lnSpc>
            </a:pPr>
            <a:r>
              <a:rPr lang="en-US" sz="2400" b="1" dirty="0">
                <a:solidFill>
                  <a:srgbClr val="000000"/>
                </a:solidFill>
                <a:latin typeface="Inter Bold"/>
                <a:ea typeface="Inter Bold"/>
              </a:rPr>
              <a:t>Financial strain and operational setbacks</a:t>
            </a:r>
            <a:endParaRPr lang="en-US" sz="2400" b="1" dirty="0">
              <a:solidFill>
                <a:srgbClr val="000000"/>
              </a:solidFill>
              <a:latin typeface="Inter Bold"/>
              <a:ea typeface="Inter Bold"/>
              <a:sym typeface="Inter Bold"/>
            </a:endParaRPr>
          </a:p>
        </p:txBody>
      </p:sp>
      <p:sp>
        <p:nvSpPr>
          <p:cNvPr id="29" name="TextBox 29"/>
          <p:cNvSpPr txBox="1"/>
          <p:nvPr/>
        </p:nvSpPr>
        <p:spPr>
          <a:xfrm>
            <a:off x="10676240" y="6424432"/>
            <a:ext cx="6724626" cy="455295"/>
          </a:xfrm>
          <a:prstGeom prst="rect">
            <a:avLst/>
          </a:prstGeom>
        </p:spPr>
        <p:txBody>
          <a:bodyPr lIns="0" tIns="0" rIns="0" bIns="0" rtlCol="0" anchor="t">
            <a:spAutoFit/>
          </a:bodyPr>
          <a:lstStyle/>
          <a:p>
            <a:pPr algn="l">
              <a:lnSpc>
                <a:spcPts val="3779"/>
              </a:lnSpc>
            </a:pPr>
            <a:r>
              <a:rPr lang="en-US" sz="2400" b="1" dirty="0">
                <a:solidFill>
                  <a:srgbClr val="000000"/>
                </a:solidFill>
                <a:latin typeface="Inter Bold"/>
                <a:ea typeface="Inter Bold"/>
              </a:rPr>
              <a:t>Paper-Based Claims: A Barrier to Efficiency</a:t>
            </a:r>
            <a:endParaRPr lang="en-US" sz="2400" b="1" dirty="0">
              <a:solidFill>
                <a:srgbClr val="000000"/>
              </a:solidFill>
              <a:latin typeface="Inter Bold"/>
              <a:ea typeface="Inter Bold"/>
              <a:sym typeface="Inter Bold"/>
            </a:endParaRPr>
          </a:p>
        </p:txBody>
      </p:sp>
      <p:sp>
        <p:nvSpPr>
          <p:cNvPr id="30" name="TextBox 30"/>
          <p:cNvSpPr txBox="1"/>
          <p:nvPr/>
        </p:nvSpPr>
        <p:spPr>
          <a:xfrm>
            <a:off x="1601271" y="3280199"/>
            <a:ext cx="7834211" cy="2369880"/>
          </a:xfrm>
          <a:prstGeom prst="rect">
            <a:avLst/>
          </a:prstGeom>
        </p:spPr>
        <p:txBody>
          <a:bodyPr wrap="square" lIns="0" tIns="0" rIns="0" bIns="0" rtlCol="0" anchor="t">
            <a:spAutoFit/>
          </a:bodyPr>
          <a:lstStyle/>
          <a:p>
            <a:pPr marL="342900" lvl="0" indent="-342900">
              <a:buSzPts val="1000"/>
              <a:buFont typeface="Symbol" pitchFamily="2" charset="2"/>
              <a:buChar char=""/>
              <a:tabLst>
                <a:tab pos="457200" algn="l"/>
              </a:tabLst>
            </a:pPr>
            <a:r>
              <a:rPr lang="en-RW" sz="2200" dirty="0">
                <a:solidFill>
                  <a:srgbClr val="000000"/>
                </a:solidFill>
                <a:latin typeface="Open Sans"/>
                <a:ea typeface="Open Sans"/>
                <a:cs typeface="Open Sans"/>
              </a:rPr>
              <a:t>Insurance claims are submitted on a monthly basis, but claims processing and payments can take between 2 to 12 months to be processed.</a:t>
            </a:r>
            <a:br>
              <a:rPr lang="en-RW" sz="2200" dirty="0">
                <a:solidFill>
                  <a:srgbClr val="000000"/>
                </a:solidFill>
                <a:latin typeface="Open Sans"/>
                <a:ea typeface="Open Sans"/>
                <a:cs typeface="Open Sans"/>
              </a:rPr>
            </a:br>
            <a:endParaRPr lang="en-RW" sz="2200" dirty="0">
              <a:solidFill>
                <a:srgbClr val="000000"/>
              </a:solidFill>
              <a:latin typeface="Open Sans"/>
              <a:ea typeface="Open Sans"/>
              <a:cs typeface="Open Sans"/>
            </a:endParaRPr>
          </a:p>
          <a:p>
            <a:pPr marL="342900" lvl="0" indent="-342900">
              <a:buSzPts val="1000"/>
              <a:buFont typeface="Symbol" pitchFamily="2" charset="2"/>
              <a:buChar char=""/>
              <a:tabLst>
                <a:tab pos="457200" algn="l"/>
              </a:tabLst>
            </a:pPr>
            <a:r>
              <a:rPr lang="en-RW" sz="2200" dirty="0">
                <a:solidFill>
                  <a:srgbClr val="000000"/>
                </a:solidFill>
                <a:latin typeface="Open Sans"/>
                <a:ea typeface="Open Sans"/>
                <a:cs typeface="Open Sans"/>
              </a:rPr>
              <a:t>In 2022, even major medical insurers were banned by Rwanda Medical association for unpaid claims lasting up to 12 months.</a:t>
            </a:r>
          </a:p>
        </p:txBody>
      </p:sp>
      <p:sp>
        <p:nvSpPr>
          <p:cNvPr id="31" name="TextBox 31"/>
          <p:cNvSpPr txBox="1"/>
          <p:nvPr/>
        </p:nvSpPr>
        <p:spPr>
          <a:xfrm>
            <a:off x="1601271" y="7116616"/>
            <a:ext cx="7542729" cy="1692771"/>
          </a:xfrm>
          <a:prstGeom prst="rect">
            <a:avLst/>
          </a:prstGeom>
        </p:spPr>
        <p:txBody>
          <a:bodyPr wrap="square" lIns="0" tIns="0" rIns="0" bIns="0" rtlCol="0" anchor="t">
            <a:spAutoFit/>
          </a:bodyPr>
          <a:lstStyle/>
          <a:p>
            <a:pPr marL="342900" lvl="0" indent="-342900">
              <a:buSzPts val="1000"/>
              <a:buFont typeface="Symbol" pitchFamily="2" charset="2"/>
              <a:buChar char=""/>
              <a:tabLst>
                <a:tab pos="457200" algn="l"/>
              </a:tabLst>
            </a:pPr>
            <a:r>
              <a:rPr lang="en-RW" sz="2200" dirty="0">
                <a:solidFill>
                  <a:srgbClr val="000000"/>
                </a:solidFill>
                <a:latin typeface="Open Sans"/>
                <a:ea typeface="Open Sans"/>
                <a:cs typeface="Open Sans"/>
              </a:rPr>
              <a:t>Clinics and hospitals are left with prolonged unpaid bills, affecting their ability to deliver quality care.</a:t>
            </a:r>
            <a:br>
              <a:rPr lang="en-RW" sz="2200" dirty="0">
                <a:solidFill>
                  <a:srgbClr val="000000"/>
                </a:solidFill>
                <a:latin typeface="Open Sans"/>
                <a:ea typeface="Open Sans"/>
                <a:cs typeface="Open Sans"/>
              </a:rPr>
            </a:br>
            <a:endParaRPr lang="en-RW" sz="2200" dirty="0">
              <a:solidFill>
                <a:srgbClr val="000000"/>
              </a:solidFill>
              <a:latin typeface="Open Sans"/>
              <a:ea typeface="Open Sans"/>
              <a:cs typeface="Open Sans"/>
            </a:endParaRPr>
          </a:p>
          <a:p>
            <a:pPr marL="342900" lvl="0" indent="-342900">
              <a:buSzPts val="1000"/>
              <a:buFont typeface="Symbol" pitchFamily="2" charset="2"/>
              <a:buChar char=""/>
              <a:tabLst>
                <a:tab pos="457200" algn="l"/>
              </a:tabLst>
            </a:pPr>
            <a:r>
              <a:rPr lang="en-RW" sz="2200" dirty="0">
                <a:solidFill>
                  <a:srgbClr val="000000"/>
                </a:solidFill>
                <a:latin typeface="Open Sans"/>
                <a:ea typeface="Open Sans"/>
                <a:cs typeface="Open Sans"/>
              </a:rPr>
              <a:t>The long waiting periods disrupt cash flow, pushing healthcare providers to their limits.</a:t>
            </a:r>
          </a:p>
        </p:txBody>
      </p:sp>
      <p:sp>
        <p:nvSpPr>
          <p:cNvPr id="32" name="TextBox 32"/>
          <p:cNvSpPr txBox="1"/>
          <p:nvPr/>
        </p:nvSpPr>
        <p:spPr>
          <a:xfrm>
            <a:off x="10201492" y="7142622"/>
            <a:ext cx="8092911" cy="2031325"/>
          </a:xfrm>
          <a:prstGeom prst="rect">
            <a:avLst/>
          </a:prstGeom>
        </p:spPr>
        <p:txBody>
          <a:bodyPr wrap="square" lIns="0" tIns="0" rIns="0" bIns="0" rtlCol="0" anchor="t">
            <a:spAutoFit/>
          </a:bodyPr>
          <a:lstStyle/>
          <a:p>
            <a:pPr marL="285750" lvl="0" indent="-285750">
              <a:buSzPts val="1000"/>
              <a:buFont typeface="Arial" panose="020B0604020202020204" pitchFamily="34" charset="0"/>
              <a:buChar char="•"/>
              <a:tabLst>
                <a:tab pos="457200" algn="l"/>
              </a:tabLst>
            </a:pPr>
            <a:r>
              <a:rPr lang="en-RW" sz="2200" dirty="0">
                <a:solidFill>
                  <a:srgbClr val="000000"/>
                </a:solidFill>
                <a:latin typeface="Open Sans"/>
                <a:ea typeface="Open Sans"/>
                <a:cs typeface="Open Sans"/>
              </a:rPr>
              <a:t>Insurance claims officers are overwhelmed with ten of thousands of paperwork, reviewing, analyzing, checking for fraud, and validating claims.</a:t>
            </a:r>
            <a:br>
              <a:rPr lang="en-RW" sz="2200" dirty="0">
                <a:solidFill>
                  <a:srgbClr val="000000"/>
                </a:solidFill>
                <a:latin typeface="Open Sans"/>
                <a:ea typeface="Open Sans"/>
                <a:cs typeface="Open Sans"/>
              </a:rPr>
            </a:br>
            <a:endParaRPr lang="en-RW" sz="2200" dirty="0">
              <a:solidFill>
                <a:srgbClr val="000000"/>
              </a:solidFill>
              <a:latin typeface="Open Sans"/>
              <a:ea typeface="Open Sans"/>
              <a:cs typeface="Open Sans"/>
            </a:endParaRPr>
          </a:p>
          <a:p>
            <a:pPr marL="285750" lvl="0" indent="-285750">
              <a:buSzPts val="1000"/>
              <a:buFont typeface="Arial" panose="020B0604020202020204" pitchFamily="34" charset="0"/>
              <a:buChar char="•"/>
              <a:tabLst>
                <a:tab pos="457200" algn="l"/>
              </a:tabLst>
            </a:pPr>
            <a:r>
              <a:rPr lang="en-RW" sz="2200" dirty="0">
                <a:solidFill>
                  <a:srgbClr val="000000"/>
                </a:solidFill>
                <a:latin typeface="Open Sans"/>
                <a:ea typeface="Open Sans"/>
                <a:cs typeface="Open Sans"/>
              </a:rPr>
              <a:t>The current system is too time-consuming, leading to bottlenecks and delayed payments. </a:t>
            </a:r>
            <a:endParaRPr lang="en-US" sz="2200" dirty="0">
              <a:solidFill>
                <a:srgbClr val="000000"/>
              </a:solidFill>
              <a:latin typeface="Open Sans"/>
              <a:ea typeface="Open Sans"/>
              <a:cs typeface="Open Sans"/>
              <a:sym typeface="Open Sans"/>
            </a:endParaRPr>
          </a:p>
        </p:txBody>
      </p:sp>
      <p:grpSp>
        <p:nvGrpSpPr>
          <p:cNvPr id="33" name="Group 33"/>
          <p:cNvGrpSpPr/>
          <p:nvPr/>
        </p:nvGrpSpPr>
        <p:grpSpPr>
          <a:xfrm>
            <a:off x="9232905" y="671110"/>
            <a:ext cx="715180" cy="715180"/>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txBody>
            <a:bodyPr/>
            <a:lstStyle/>
            <a:p>
              <a:endParaRPr lang="en-RW"/>
            </a:p>
          </p:txBody>
        </p:sp>
        <p:sp>
          <p:nvSpPr>
            <p:cNvPr id="35" name="TextBox 35"/>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36" name="TextBox 28">
            <a:extLst>
              <a:ext uri="{FF2B5EF4-FFF2-40B4-BE49-F238E27FC236}">
                <a16:creationId xmlns:a16="http://schemas.microsoft.com/office/drawing/2014/main" id="{69BAEA78-4DB4-A88B-3A39-A2A1D1515047}"/>
              </a:ext>
            </a:extLst>
          </p:cNvPr>
          <p:cNvSpPr txBox="1"/>
          <p:nvPr/>
        </p:nvSpPr>
        <p:spPr>
          <a:xfrm>
            <a:off x="1979392" y="2582699"/>
            <a:ext cx="6555008" cy="446854"/>
          </a:xfrm>
          <a:prstGeom prst="rect">
            <a:avLst/>
          </a:prstGeom>
        </p:spPr>
        <p:txBody>
          <a:bodyPr wrap="square" lIns="0" tIns="0" rIns="0" bIns="0" rtlCol="0" anchor="t">
            <a:spAutoFit/>
          </a:bodyPr>
          <a:lstStyle/>
          <a:p>
            <a:pPr algn="l">
              <a:lnSpc>
                <a:spcPts val="3779"/>
              </a:lnSpc>
            </a:pPr>
            <a:r>
              <a:rPr lang="en-US" sz="2400" b="1" dirty="0">
                <a:solidFill>
                  <a:srgbClr val="000000"/>
                </a:solidFill>
                <a:latin typeface="Inter Bold"/>
                <a:ea typeface="Inter Bold"/>
                <a:cs typeface="Inter Bold"/>
                <a:sym typeface="Inter Bold"/>
              </a:rPr>
              <a:t>Chronic delays of claims payments</a:t>
            </a:r>
          </a:p>
        </p:txBody>
      </p:sp>
      <p:pic>
        <p:nvPicPr>
          <p:cNvPr id="39" name="Picture 38">
            <a:extLst>
              <a:ext uri="{FF2B5EF4-FFF2-40B4-BE49-F238E27FC236}">
                <a16:creationId xmlns:a16="http://schemas.microsoft.com/office/drawing/2014/main" id="{BED49E2C-BC33-7B9D-A12A-9A7440D61FF6}"/>
              </a:ext>
            </a:extLst>
          </p:cNvPr>
          <p:cNvPicPr>
            <a:picLocks noChangeAspect="1"/>
          </p:cNvPicPr>
          <p:nvPr/>
        </p:nvPicPr>
        <p:blipFill>
          <a:blip r:embed="rId2"/>
          <a:stretch>
            <a:fillRect/>
          </a:stretch>
        </p:blipFill>
        <p:spPr>
          <a:xfrm>
            <a:off x="10086493" y="1095965"/>
            <a:ext cx="7187570" cy="4769866"/>
          </a:xfrm>
          <a:prstGeom prst="rect">
            <a:avLst/>
          </a:prstGeom>
          <a:effectLst>
            <a:softEdge rad="143917"/>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3E004-9C71-FCA1-36A8-BDFB8C2EF728}"/>
            </a:ext>
          </a:extLst>
        </p:cNvPr>
        <p:cNvGrpSpPr/>
        <p:nvPr/>
      </p:nvGrpSpPr>
      <p:grpSpPr>
        <a:xfrm>
          <a:off x="0" y="0"/>
          <a:ext cx="0" cy="0"/>
          <a:chOff x="0" y="0"/>
          <a:chExt cx="0" cy="0"/>
        </a:xfrm>
      </p:grpSpPr>
      <p:grpSp>
        <p:nvGrpSpPr>
          <p:cNvPr id="7" name="Group 7">
            <a:extLst>
              <a:ext uri="{FF2B5EF4-FFF2-40B4-BE49-F238E27FC236}">
                <a16:creationId xmlns:a16="http://schemas.microsoft.com/office/drawing/2014/main" id="{CBDDB07E-C544-0977-59B5-D08E2DAF77AB}"/>
              </a:ext>
            </a:extLst>
          </p:cNvPr>
          <p:cNvGrpSpPr/>
          <p:nvPr/>
        </p:nvGrpSpPr>
        <p:grpSpPr>
          <a:xfrm>
            <a:off x="636821" y="1815246"/>
            <a:ext cx="877649" cy="877649"/>
            <a:chOff x="0" y="0"/>
            <a:chExt cx="812800" cy="812800"/>
          </a:xfrm>
        </p:grpSpPr>
        <p:sp>
          <p:nvSpPr>
            <p:cNvPr id="8" name="Freeform 8">
              <a:extLst>
                <a:ext uri="{FF2B5EF4-FFF2-40B4-BE49-F238E27FC236}">
                  <a16:creationId xmlns:a16="http://schemas.microsoft.com/office/drawing/2014/main" id="{FEDE27A2-2914-926B-A131-A5DE1C1DBFC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9" name="TextBox 9">
              <a:extLst>
                <a:ext uri="{FF2B5EF4-FFF2-40B4-BE49-F238E27FC236}">
                  <a16:creationId xmlns:a16="http://schemas.microsoft.com/office/drawing/2014/main" id="{A4AB7963-B80D-3D1E-7B8B-88801F715B53}"/>
                </a:ext>
              </a:extLst>
            </p:cNvPr>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b="1" dirty="0">
                  <a:solidFill>
                    <a:srgbClr val="17726D"/>
                  </a:solidFill>
                  <a:latin typeface="Inter Bold"/>
                  <a:ea typeface="Inter Bold"/>
                  <a:cs typeface="Inter Bold"/>
                  <a:sym typeface="Inter Bold"/>
                </a:rPr>
                <a:t>01</a:t>
              </a:r>
            </a:p>
          </p:txBody>
        </p:sp>
      </p:grpSp>
      <p:grpSp>
        <p:nvGrpSpPr>
          <p:cNvPr id="10" name="Group 10">
            <a:extLst>
              <a:ext uri="{FF2B5EF4-FFF2-40B4-BE49-F238E27FC236}">
                <a16:creationId xmlns:a16="http://schemas.microsoft.com/office/drawing/2014/main" id="{BED2EE4A-BB52-5EAB-0435-308E810F0396}"/>
              </a:ext>
            </a:extLst>
          </p:cNvPr>
          <p:cNvGrpSpPr/>
          <p:nvPr/>
        </p:nvGrpSpPr>
        <p:grpSpPr>
          <a:xfrm>
            <a:off x="608747" y="3680298"/>
            <a:ext cx="877649" cy="877649"/>
            <a:chOff x="0" y="0"/>
            <a:chExt cx="812800" cy="812800"/>
          </a:xfrm>
        </p:grpSpPr>
        <p:sp>
          <p:nvSpPr>
            <p:cNvPr id="11" name="Freeform 11">
              <a:extLst>
                <a:ext uri="{FF2B5EF4-FFF2-40B4-BE49-F238E27FC236}">
                  <a16:creationId xmlns:a16="http://schemas.microsoft.com/office/drawing/2014/main" id="{4AAA1CFE-3B08-5380-33B7-18C6FFE288D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12" name="TextBox 12">
              <a:extLst>
                <a:ext uri="{FF2B5EF4-FFF2-40B4-BE49-F238E27FC236}">
                  <a16:creationId xmlns:a16="http://schemas.microsoft.com/office/drawing/2014/main" id="{8F93D7CE-63EA-1604-65F4-8EF64BED44ED}"/>
                </a:ext>
              </a:extLst>
            </p:cNvPr>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b="1" dirty="0">
                  <a:solidFill>
                    <a:srgbClr val="17726D"/>
                  </a:solidFill>
                  <a:latin typeface="Inter Bold"/>
                  <a:ea typeface="Inter Bold"/>
                  <a:cs typeface="Inter Bold"/>
                  <a:sym typeface="Inter Bold"/>
                </a:rPr>
                <a:t>02</a:t>
              </a:r>
            </a:p>
          </p:txBody>
        </p:sp>
      </p:grpSp>
      <p:grpSp>
        <p:nvGrpSpPr>
          <p:cNvPr id="13" name="Group 13">
            <a:extLst>
              <a:ext uri="{FF2B5EF4-FFF2-40B4-BE49-F238E27FC236}">
                <a16:creationId xmlns:a16="http://schemas.microsoft.com/office/drawing/2014/main" id="{C3E67F52-6949-50BC-03D5-6449D0140CE5}"/>
              </a:ext>
            </a:extLst>
          </p:cNvPr>
          <p:cNvGrpSpPr/>
          <p:nvPr/>
        </p:nvGrpSpPr>
        <p:grpSpPr>
          <a:xfrm>
            <a:off x="673647" y="5550450"/>
            <a:ext cx="877649" cy="877649"/>
            <a:chOff x="0" y="0"/>
            <a:chExt cx="812800" cy="812800"/>
          </a:xfrm>
        </p:grpSpPr>
        <p:sp>
          <p:nvSpPr>
            <p:cNvPr id="14" name="Freeform 14">
              <a:extLst>
                <a:ext uri="{FF2B5EF4-FFF2-40B4-BE49-F238E27FC236}">
                  <a16:creationId xmlns:a16="http://schemas.microsoft.com/office/drawing/2014/main" id="{FF9DC6F9-EAD4-8DDF-4279-426BD5CBDC66}"/>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15" name="TextBox 15">
              <a:extLst>
                <a:ext uri="{FF2B5EF4-FFF2-40B4-BE49-F238E27FC236}">
                  <a16:creationId xmlns:a16="http://schemas.microsoft.com/office/drawing/2014/main" id="{20ADD9AD-22CA-496E-970B-55B34E375B22}"/>
                </a:ext>
              </a:extLst>
            </p:cNvPr>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b="1" dirty="0">
                  <a:solidFill>
                    <a:srgbClr val="17726D"/>
                  </a:solidFill>
                  <a:latin typeface="Inter Bold"/>
                  <a:ea typeface="Inter Bold"/>
                  <a:cs typeface="Inter Bold"/>
                  <a:sym typeface="Inter Bold"/>
                </a:rPr>
                <a:t>03</a:t>
              </a:r>
            </a:p>
          </p:txBody>
        </p:sp>
      </p:grpSp>
      <p:sp>
        <p:nvSpPr>
          <p:cNvPr id="25" name="TextBox 25">
            <a:extLst>
              <a:ext uri="{FF2B5EF4-FFF2-40B4-BE49-F238E27FC236}">
                <a16:creationId xmlns:a16="http://schemas.microsoft.com/office/drawing/2014/main" id="{D6C33DA1-2590-9D21-61E5-3860ED268F0C}"/>
              </a:ext>
            </a:extLst>
          </p:cNvPr>
          <p:cNvSpPr txBox="1"/>
          <p:nvPr/>
        </p:nvSpPr>
        <p:spPr>
          <a:xfrm>
            <a:off x="686111" y="588574"/>
            <a:ext cx="9928318" cy="911916"/>
          </a:xfrm>
          <a:prstGeom prst="rect">
            <a:avLst/>
          </a:prstGeom>
        </p:spPr>
        <p:txBody>
          <a:bodyPr wrap="square" lIns="0" tIns="0" rIns="0" bIns="0" rtlCol="0" anchor="t">
            <a:spAutoFit/>
          </a:bodyPr>
          <a:lstStyle/>
          <a:p>
            <a:pPr algn="l">
              <a:lnSpc>
                <a:spcPts val="7560"/>
              </a:lnSpc>
            </a:pPr>
            <a:r>
              <a:rPr lang="en-US" sz="6000" b="1" dirty="0">
                <a:solidFill>
                  <a:srgbClr val="17726D"/>
                </a:solidFill>
                <a:latin typeface="Inter Bold"/>
                <a:ea typeface="Inter Bold"/>
                <a:cs typeface="Inter Bold"/>
                <a:sym typeface="Inter Bold"/>
              </a:rPr>
              <a:t>CarePay is the Solution</a:t>
            </a:r>
          </a:p>
        </p:txBody>
      </p:sp>
      <p:sp>
        <p:nvSpPr>
          <p:cNvPr id="28" name="TextBox 28">
            <a:extLst>
              <a:ext uri="{FF2B5EF4-FFF2-40B4-BE49-F238E27FC236}">
                <a16:creationId xmlns:a16="http://schemas.microsoft.com/office/drawing/2014/main" id="{6F7803E9-AB66-5AA9-A658-9943B9EDE3F5}"/>
              </a:ext>
            </a:extLst>
          </p:cNvPr>
          <p:cNvSpPr txBox="1"/>
          <p:nvPr/>
        </p:nvSpPr>
        <p:spPr>
          <a:xfrm>
            <a:off x="1728537" y="3881129"/>
            <a:ext cx="6303910" cy="437877"/>
          </a:xfrm>
          <a:prstGeom prst="rect">
            <a:avLst/>
          </a:prstGeom>
        </p:spPr>
        <p:txBody>
          <a:bodyPr wrap="square" lIns="0" tIns="0" rIns="0" bIns="0" rtlCol="0" anchor="t">
            <a:spAutoFit/>
          </a:bodyPr>
          <a:lstStyle/>
          <a:p>
            <a:pPr algn="l">
              <a:lnSpc>
                <a:spcPts val="3779"/>
              </a:lnSpc>
            </a:pPr>
            <a:r>
              <a:rPr lang="en-RW" sz="2400" b="1" dirty="0">
                <a:solidFill>
                  <a:srgbClr val="000000"/>
                </a:solidFill>
                <a:latin typeface="Inter Bold"/>
                <a:ea typeface="Inter Bold"/>
              </a:rPr>
              <a:t>AI-Powered Adjudication </a:t>
            </a:r>
            <a:endParaRPr lang="en-US" sz="2400" b="1" dirty="0">
              <a:solidFill>
                <a:srgbClr val="000000"/>
              </a:solidFill>
              <a:latin typeface="Inter Bold"/>
              <a:ea typeface="Inter Bold"/>
              <a:sym typeface="Inter Bold"/>
            </a:endParaRPr>
          </a:p>
        </p:txBody>
      </p:sp>
      <p:sp>
        <p:nvSpPr>
          <p:cNvPr id="29" name="TextBox 29">
            <a:extLst>
              <a:ext uri="{FF2B5EF4-FFF2-40B4-BE49-F238E27FC236}">
                <a16:creationId xmlns:a16="http://schemas.microsoft.com/office/drawing/2014/main" id="{F160D04B-D773-6A3E-5321-B6D5A3074E99}"/>
              </a:ext>
            </a:extLst>
          </p:cNvPr>
          <p:cNvSpPr txBox="1"/>
          <p:nvPr/>
        </p:nvSpPr>
        <p:spPr>
          <a:xfrm>
            <a:off x="1757342" y="5647860"/>
            <a:ext cx="6724626" cy="437877"/>
          </a:xfrm>
          <a:prstGeom prst="rect">
            <a:avLst/>
          </a:prstGeom>
        </p:spPr>
        <p:txBody>
          <a:bodyPr lIns="0" tIns="0" rIns="0" bIns="0" rtlCol="0" anchor="t">
            <a:spAutoFit/>
          </a:bodyPr>
          <a:lstStyle/>
          <a:p>
            <a:pPr>
              <a:lnSpc>
                <a:spcPts val="3779"/>
              </a:lnSpc>
            </a:pPr>
            <a:r>
              <a:rPr lang="en-US" sz="2400" b="1" dirty="0">
                <a:solidFill>
                  <a:srgbClr val="000000"/>
                </a:solidFill>
                <a:latin typeface="Inter Bold"/>
                <a:ea typeface="Inter Bold"/>
                <a:sym typeface="Inter Bold"/>
              </a:rPr>
              <a:t>Fraud Detection</a:t>
            </a:r>
          </a:p>
        </p:txBody>
      </p:sp>
      <p:sp>
        <p:nvSpPr>
          <p:cNvPr id="30" name="TextBox 30">
            <a:extLst>
              <a:ext uri="{FF2B5EF4-FFF2-40B4-BE49-F238E27FC236}">
                <a16:creationId xmlns:a16="http://schemas.microsoft.com/office/drawing/2014/main" id="{BB6640DE-C877-3FBA-5B23-6D96B701324F}"/>
              </a:ext>
            </a:extLst>
          </p:cNvPr>
          <p:cNvSpPr txBox="1"/>
          <p:nvPr/>
        </p:nvSpPr>
        <p:spPr>
          <a:xfrm>
            <a:off x="1705092" y="2579174"/>
            <a:ext cx="7834211" cy="677108"/>
          </a:xfrm>
          <a:prstGeom prst="rect">
            <a:avLst/>
          </a:prstGeom>
        </p:spPr>
        <p:txBody>
          <a:bodyPr wrap="square" lIns="0" tIns="0" rIns="0" bIns="0" rtlCol="0" anchor="t">
            <a:spAutoFit/>
          </a:bodyPr>
          <a:lstStyle/>
          <a:p>
            <a:pPr lvl="0">
              <a:buSzPts val="1000"/>
              <a:tabLst>
                <a:tab pos="457200" algn="l"/>
              </a:tabLst>
            </a:pPr>
            <a:r>
              <a:rPr lang="en-RW" sz="2200" dirty="0">
                <a:solidFill>
                  <a:srgbClr val="000000"/>
                </a:solidFill>
                <a:latin typeface="Open Sans"/>
                <a:ea typeface="Open Sans"/>
                <a:cs typeface="Open Sans"/>
              </a:rPr>
              <a:t>CarePay allows providers to submit claims instantly, eliminating the monthly wait for claim submission</a:t>
            </a:r>
          </a:p>
        </p:txBody>
      </p:sp>
      <p:sp>
        <p:nvSpPr>
          <p:cNvPr id="31" name="TextBox 31">
            <a:extLst>
              <a:ext uri="{FF2B5EF4-FFF2-40B4-BE49-F238E27FC236}">
                <a16:creationId xmlns:a16="http://schemas.microsoft.com/office/drawing/2014/main" id="{C89E2F5D-B3D8-5311-37D5-9D815DDDD374}"/>
              </a:ext>
            </a:extLst>
          </p:cNvPr>
          <p:cNvSpPr txBox="1"/>
          <p:nvPr/>
        </p:nvSpPr>
        <p:spPr>
          <a:xfrm>
            <a:off x="1735189" y="4550287"/>
            <a:ext cx="6797149" cy="677108"/>
          </a:xfrm>
          <a:prstGeom prst="rect">
            <a:avLst/>
          </a:prstGeom>
        </p:spPr>
        <p:txBody>
          <a:bodyPr wrap="square" lIns="0" tIns="0" rIns="0" bIns="0" rtlCol="0" anchor="t">
            <a:spAutoFit/>
          </a:bodyPr>
          <a:lstStyle/>
          <a:p>
            <a:pPr lvl="0">
              <a:buSzPts val="1000"/>
              <a:tabLst>
                <a:tab pos="457200" algn="l"/>
              </a:tabLst>
            </a:pPr>
            <a:r>
              <a:rPr lang="en-RW" sz="2200" dirty="0">
                <a:solidFill>
                  <a:srgbClr val="000000"/>
                </a:solidFill>
                <a:latin typeface="Open Sans"/>
                <a:ea typeface="Open Sans"/>
                <a:cs typeface="Open Sans"/>
              </a:rPr>
              <a:t>Our AI evaluates and processes claims with speed and precision, drastically reducing delays.</a:t>
            </a:r>
          </a:p>
        </p:txBody>
      </p:sp>
      <p:sp>
        <p:nvSpPr>
          <p:cNvPr id="36" name="TextBox 28">
            <a:extLst>
              <a:ext uri="{FF2B5EF4-FFF2-40B4-BE49-F238E27FC236}">
                <a16:creationId xmlns:a16="http://schemas.microsoft.com/office/drawing/2014/main" id="{F53B4496-3B0D-C5E4-ED21-0B8FBE4B04A5}"/>
              </a:ext>
            </a:extLst>
          </p:cNvPr>
          <p:cNvSpPr txBox="1"/>
          <p:nvPr/>
        </p:nvSpPr>
        <p:spPr>
          <a:xfrm>
            <a:off x="1720515" y="1903220"/>
            <a:ext cx="6555008" cy="446854"/>
          </a:xfrm>
          <a:prstGeom prst="rect">
            <a:avLst/>
          </a:prstGeom>
        </p:spPr>
        <p:txBody>
          <a:bodyPr wrap="square" lIns="0" tIns="0" rIns="0" bIns="0" rtlCol="0" anchor="t">
            <a:spAutoFit/>
          </a:bodyPr>
          <a:lstStyle/>
          <a:p>
            <a:pPr algn="l">
              <a:lnSpc>
                <a:spcPts val="3779"/>
              </a:lnSpc>
            </a:pPr>
            <a:r>
              <a:rPr lang="en-RW" sz="2400" b="1" dirty="0">
                <a:solidFill>
                  <a:srgbClr val="000000"/>
                </a:solidFill>
                <a:latin typeface="Inter Bold"/>
                <a:ea typeface="Inter Bold"/>
              </a:rPr>
              <a:t>Real-Time Submission </a:t>
            </a:r>
            <a:endParaRPr lang="en-US" sz="2400" b="1" dirty="0">
              <a:solidFill>
                <a:srgbClr val="000000"/>
              </a:solidFill>
              <a:latin typeface="Inter Bold"/>
              <a:ea typeface="Inter Bold"/>
              <a:sym typeface="Inter Bold"/>
            </a:endParaRPr>
          </a:p>
        </p:txBody>
      </p:sp>
      <p:sp>
        <p:nvSpPr>
          <p:cNvPr id="6" name="TextBox 31">
            <a:extLst>
              <a:ext uri="{FF2B5EF4-FFF2-40B4-BE49-F238E27FC236}">
                <a16:creationId xmlns:a16="http://schemas.microsoft.com/office/drawing/2014/main" id="{6EA98842-2050-3871-5EF4-C3193C5B2129}"/>
              </a:ext>
            </a:extLst>
          </p:cNvPr>
          <p:cNvSpPr txBox="1"/>
          <p:nvPr/>
        </p:nvSpPr>
        <p:spPr>
          <a:xfrm>
            <a:off x="1793437" y="6322593"/>
            <a:ext cx="6797149" cy="677108"/>
          </a:xfrm>
          <a:prstGeom prst="rect">
            <a:avLst/>
          </a:prstGeom>
        </p:spPr>
        <p:txBody>
          <a:bodyPr wrap="square" lIns="0" tIns="0" rIns="0" bIns="0" rtlCol="0" anchor="t">
            <a:spAutoFit/>
          </a:bodyPr>
          <a:lstStyle/>
          <a:p>
            <a:pPr lvl="0">
              <a:buSzPts val="1000"/>
              <a:tabLst>
                <a:tab pos="457200" algn="l"/>
              </a:tabLst>
            </a:pPr>
            <a:r>
              <a:rPr lang="en-RW" sz="2200" dirty="0">
                <a:solidFill>
                  <a:srgbClr val="000000"/>
                </a:solidFill>
                <a:latin typeface="Open Sans"/>
                <a:ea typeface="Open Sans"/>
                <a:cs typeface="Open Sans"/>
              </a:rPr>
              <a:t>Using machine learning, CarePay helps insurances detects fraudulent claims, reducing insurer losses </a:t>
            </a:r>
          </a:p>
        </p:txBody>
      </p:sp>
      <p:grpSp>
        <p:nvGrpSpPr>
          <p:cNvPr id="67" name="Group 7">
            <a:extLst>
              <a:ext uri="{FF2B5EF4-FFF2-40B4-BE49-F238E27FC236}">
                <a16:creationId xmlns:a16="http://schemas.microsoft.com/office/drawing/2014/main" id="{F4CD8910-6801-8DD3-3813-F2798CBCC74E}"/>
              </a:ext>
            </a:extLst>
          </p:cNvPr>
          <p:cNvGrpSpPr/>
          <p:nvPr/>
        </p:nvGrpSpPr>
        <p:grpSpPr>
          <a:xfrm>
            <a:off x="673647" y="7536025"/>
            <a:ext cx="877649" cy="877649"/>
            <a:chOff x="0" y="0"/>
            <a:chExt cx="812800" cy="812800"/>
          </a:xfrm>
        </p:grpSpPr>
        <p:sp>
          <p:nvSpPr>
            <p:cNvPr id="68" name="Freeform 8">
              <a:extLst>
                <a:ext uri="{FF2B5EF4-FFF2-40B4-BE49-F238E27FC236}">
                  <a16:creationId xmlns:a16="http://schemas.microsoft.com/office/drawing/2014/main" id="{D2341D40-0603-D55A-5C7B-5A76DE4651B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69" name="TextBox 9">
              <a:extLst>
                <a:ext uri="{FF2B5EF4-FFF2-40B4-BE49-F238E27FC236}">
                  <a16:creationId xmlns:a16="http://schemas.microsoft.com/office/drawing/2014/main" id="{CC8BAC09-0B96-0152-128A-1382F37A95A1}"/>
                </a:ext>
              </a:extLst>
            </p:cNvPr>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b="1" dirty="0">
                  <a:solidFill>
                    <a:srgbClr val="17726D"/>
                  </a:solidFill>
                  <a:latin typeface="Inter Bold"/>
                  <a:ea typeface="Inter Bold"/>
                  <a:cs typeface="Inter Bold"/>
                  <a:sym typeface="Inter Bold"/>
                </a:rPr>
                <a:t>04</a:t>
              </a:r>
            </a:p>
          </p:txBody>
        </p:sp>
      </p:grpSp>
      <p:grpSp>
        <p:nvGrpSpPr>
          <p:cNvPr id="70" name="Group 7">
            <a:extLst>
              <a:ext uri="{FF2B5EF4-FFF2-40B4-BE49-F238E27FC236}">
                <a16:creationId xmlns:a16="http://schemas.microsoft.com/office/drawing/2014/main" id="{4A2B91A9-521C-9EEF-664A-6C5730D08A15}"/>
              </a:ext>
            </a:extLst>
          </p:cNvPr>
          <p:cNvGrpSpPr/>
          <p:nvPr/>
        </p:nvGrpSpPr>
        <p:grpSpPr>
          <a:xfrm>
            <a:off x="9189633" y="5547855"/>
            <a:ext cx="877649" cy="877649"/>
            <a:chOff x="0" y="0"/>
            <a:chExt cx="812800" cy="812800"/>
          </a:xfrm>
        </p:grpSpPr>
        <p:sp>
          <p:nvSpPr>
            <p:cNvPr id="71" name="Freeform 8">
              <a:extLst>
                <a:ext uri="{FF2B5EF4-FFF2-40B4-BE49-F238E27FC236}">
                  <a16:creationId xmlns:a16="http://schemas.microsoft.com/office/drawing/2014/main" id="{1FD298A0-ED0F-AF12-19F4-87DCF475703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72" name="TextBox 9">
              <a:extLst>
                <a:ext uri="{FF2B5EF4-FFF2-40B4-BE49-F238E27FC236}">
                  <a16:creationId xmlns:a16="http://schemas.microsoft.com/office/drawing/2014/main" id="{C4F70ADF-596B-DB05-08B9-288594D12812}"/>
                </a:ext>
              </a:extLst>
            </p:cNvPr>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b="1" dirty="0">
                  <a:solidFill>
                    <a:srgbClr val="17726D"/>
                  </a:solidFill>
                  <a:latin typeface="Inter Bold"/>
                  <a:ea typeface="Inter Bold"/>
                  <a:cs typeface="Inter Bold"/>
                  <a:sym typeface="Inter Bold"/>
                </a:rPr>
                <a:t>05</a:t>
              </a:r>
            </a:p>
          </p:txBody>
        </p:sp>
      </p:grpSp>
      <p:grpSp>
        <p:nvGrpSpPr>
          <p:cNvPr id="73" name="Group 7">
            <a:extLst>
              <a:ext uri="{FF2B5EF4-FFF2-40B4-BE49-F238E27FC236}">
                <a16:creationId xmlns:a16="http://schemas.microsoft.com/office/drawing/2014/main" id="{F9D6BC75-7A12-C4D7-27CF-2366B2EEECFC}"/>
              </a:ext>
            </a:extLst>
          </p:cNvPr>
          <p:cNvGrpSpPr/>
          <p:nvPr/>
        </p:nvGrpSpPr>
        <p:grpSpPr>
          <a:xfrm>
            <a:off x="9168063" y="7536025"/>
            <a:ext cx="877649" cy="877649"/>
            <a:chOff x="0" y="0"/>
            <a:chExt cx="812800" cy="812800"/>
          </a:xfrm>
        </p:grpSpPr>
        <p:sp>
          <p:nvSpPr>
            <p:cNvPr id="74" name="Freeform 8">
              <a:extLst>
                <a:ext uri="{FF2B5EF4-FFF2-40B4-BE49-F238E27FC236}">
                  <a16:creationId xmlns:a16="http://schemas.microsoft.com/office/drawing/2014/main" id="{8DAEB30B-66CE-F19E-8223-16CE9701849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txBody>
            <a:bodyPr/>
            <a:lstStyle/>
            <a:p>
              <a:endParaRPr lang="en-RW"/>
            </a:p>
          </p:txBody>
        </p:sp>
        <p:sp>
          <p:nvSpPr>
            <p:cNvPr id="75" name="TextBox 9">
              <a:extLst>
                <a:ext uri="{FF2B5EF4-FFF2-40B4-BE49-F238E27FC236}">
                  <a16:creationId xmlns:a16="http://schemas.microsoft.com/office/drawing/2014/main" id="{D657B5D5-F946-D5EE-9B13-664D45082DFD}"/>
                </a:ext>
              </a:extLst>
            </p:cNvPr>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b="1" dirty="0">
                  <a:solidFill>
                    <a:srgbClr val="17726D"/>
                  </a:solidFill>
                  <a:latin typeface="Inter Bold"/>
                  <a:ea typeface="Inter Bold"/>
                  <a:cs typeface="Inter Bold"/>
                  <a:sym typeface="Inter Bold"/>
                </a:rPr>
                <a:t>06</a:t>
              </a:r>
            </a:p>
          </p:txBody>
        </p:sp>
      </p:grpSp>
      <p:sp>
        <p:nvSpPr>
          <p:cNvPr id="79" name="TextBox 28">
            <a:extLst>
              <a:ext uri="{FF2B5EF4-FFF2-40B4-BE49-F238E27FC236}">
                <a16:creationId xmlns:a16="http://schemas.microsoft.com/office/drawing/2014/main" id="{0A2274F9-4C81-031E-EAEC-0ECC3580B5E6}"/>
              </a:ext>
            </a:extLst>
          </p:cNvPr>
          <p:cNvSpPr txBox="1"/>
          <p:nvPr/>
        </p:nvSpPr>
        <p:spPr>
          <a:xfrm>
            <a:off x="1716256" y="7585367"/>
            <a:ext cx="6775745" cy="437877"/>
          </a:xfrm>
          <a:prstGeom prst="rect">
            <a:avLst/>
          </a:prstGeom>
        </p:spPr>
        <p:txBody>
          <a:bodyPr wrap="square" lIns="0" tIns="0" rIns="0" bIns="0" rtlCol="0" anchor="t">
            <a:spAutoFit/>
          </a:bodyPr>
          <a:lstStyle/>
          <a:p>
            <a:pPr algn="l">
              <a:lnSpc>
                <a:spcPts val="3779"/>
              </a:lnSpc>
            </a:pPr>
            <a:r>
              <a:rPr lang="en-RW" sz="2400" b="1" dirty="0">
                <a:solidFill>
                  <a:srgbClr val="000000"/>
                </a:solidFill>
                <a:latin typeface="Inter Bold"/>
                <a:ea typeface="Inter Bold"/>
              </a:rPr>
              <a:t>Automated Payment Processing  </a:t>
            </a:r>
            <a:endParaRPr lang="en-US" sz="2400" b="1" dirty="0">
              <a:solidFill>
                <a:srgbClr val="000000"/>
              </a:solidFill>
              <a:latin typeface="Inter Bold"/>
              <a:ea typeface="Inter Bold"/>
              <a:sym typeface="Inter Bold"/>
            </a:endParaRPr>
          </a:p>
        </p:txBody>
      </p:sp>
      <p:sp>
        <p:nvSpPr>
          <p:cNvPr id="80" name="TextBox 28">
            <a:extLst>
              <a:ext uri="{FF2B5EF4-FFF2-40B4-BE49-F238E27FC236}">
                <a16:creationId xmlns:a16="http://schemas.microsoft.com/office/drawing/2014/main" id="{3B9C3CA8-9158-AAEB-FF9A-717D9C567349}"/>
              </a:ext>
            </a:extLst>
          </p:cNvPr>
          <p:cNvSpPr txBox="1"/>
          <p:nvPr/>
        </p:nvSpPr>
        <p:spPr>
          <a:xfrm>
            <a:off x="10290299" y="5716687"/>
            <a:ext cx="6775745" cy="437877"/>
          </a:xfrm>
          <a:prstGeom prst="rect">
            <a:avLst/>
          </a:prstGeom>
        </p:spPr>
        <p:txBody>
          <a:bodyPr wrap="square" lIns="0" tIns="0" rIns="0" bIns="0" rtlCol="0" anchor="t">
            <a:spAutoFit/>
          </a:bodyPr>
          <a:lstStyle/>
          <a:p>
            <a:pPr algn="l">
              <a:lnSpc>
                <a:spcPts val="3779"/>
              </a:lnSpc>
            </a:pPr>
            <a:r>
              <a:rPr lang="en-RW" sz="2400" b="1" dirty="0">
                <a:solidFill>
                  <a:srgbClr val="000000"/>
                </a:solidFill>
                <a:latin typeface="Inter Bold"/>
                <a:ea typeface="Inter Bold"/>
              </a:rPr>
              <a:t>Dynamic Claims Prioritization </a:t>
            </a:r>
            <a:endParaRPr lang="en-US" sz="2400" b="1" dirty="0">
              <a:solidFill>
                <a:srgbClr val="000000"/>
              </a:solidFill>
              <a:latin typeface="Inter Bold"/>
              <a:ea typeface="Inter Bold"/>
              <a:sym typeface="Inter Bold"/>
            </a:endParaRPr>
          </a:p>
        </p:txBody>
      </p:sp>
      <p:sp>
        <p:nvSpPr>
          <p:cNvPr id="81" name="TextBox 28">
            <a:extLst>
              <a:ext uri="{FF2B5EF4-FFF2-40B4-BE49-F238E27FC236}">
                <a16:creationId xmlns:a16="http://schemas.microsoft.com/office/drawing/2014/main" id="{72F751DD-51D6-686C-776D-A7E510CDA0E5}"/>
              </a:ext>
            </a:extLst>
          </p:cNvPr>
          <p:cNvSpPr txBox="1"/>
          <p:nvPr/>
        </p:nvSpPr>
        <p:spPr>
          <a:xfrm>
            <a:off x="10290299" y="7632742"/>
            <a:ext cx="6775745" cy="437877"/>
          </a:xfrm>
          <a:prstGeom prst="rect">
            <a:avLst/>
          </a:prstGeom>
        </p:spPr>
        <p:txBody>
          <a:bodyPr wrap="square" lIns="0" tIns="0" rIns="0" bIns="0" rtlCol="0" anchor="t">
            <a:spAutoFit/>
          </a:bodyPr>
          <a:lstStyle/>
          <a:p>
            <a:pPr algn="l">
              <a:lnSpc>
                <a:spcPts val="3779"/>
              </a:lnSpc>
            </a:pPr>
            <a:r>
              <a:rPr lang="en-RW" sz="2400" b="1" dirty="0">
                <a:solidFill>
                  <a:srgbClr val="000000"/>
                </a:solidFill>
                <a:latin typeface="Inter Bold"/>
                <a:ea typeface="Inter Bold"/>
              </a:rPr>
              <a:t>Seamless Integration </a:t>
            </a:r>
            <a:endParaRPr lang="en-US" sz="2400" b="1" dirty="0">
              <a:solidFill>
                <a:srgbClr val="000000"/>
              </a:solidFill>
              <a:latin typeface="Inter Bold"/>
              <a:ea typeface="Inter Bold"/>
              <a:sym typeface="Inter Bold"/>
            </a:endParaRPr>
          </a:p>
        </p:txBody>
      </p:sp>
      <p:sp>
        <p:nvSpPr>
          <p:cNvPr id="82" name="TextBox 30">
            <a:extLst>
              <a:ext uri="{FF2B5EF4-FFF2-40B4-BE49-F238E27FC236}">
                <a16:creationId xmlns:a16="http://schemas.microsoft.com/office/drawing/2014/main" id="{336DD96D-074B-AA52-0D23-B077850CE2D0}"/>
              </a:ext>
            </a:extLst>
          </p:cNvPr>
          <p:cNvSpPr txBox="1"/>
          <p:nvPr/>
        </p:nvSpPr>
        <p:spPr>
          <a:xfrm>
            <a:off x="1700214" y="8191127"/>
            <a:ext cx="7945625" cy="707886"/>
          </a:xfrm>
          <a:prstGeom prst="rect">
            <a:avLst/>
          </a:prstGeom>
        </p:spPr>
        <p:txBody>
          <a:bodyPr wrap="square" lIns="0" tIns="0" rIns="0" bIns="0" rtlCol="0" anchor="t">
            <a:spAutoFit/>
          </a:bodyPr>
          <a:lstStyle/>
          <a:p>
            <a:pPr lvl="0">
              <a:buSzPts val="1000"/>
              <a:tabLst>
                <a:tab pos="457200" algn="l"/>
              </a:tabLst>
            </a:pPr>
            <a:r>
              <a:rPr lang="en-RW" sz="2200" dirty="0">
                <a:solidFill>
                  <a:srgbClr val="000000"/>
                </a:solidFill>
                <a:latin typeface="Open Sans"/>
                <a:ea typeface="Open Sans"/>
                <a:cs typeface="Open Sans"/>
              </a:rPr>
              <a:t>Claims are reviewed, approved, and paid automatically, making delayed reimbursements a thing of the past</a:t>
            </a:r>
            <a:r>
              <a:rPr lang="en-RW" sz="1800" dirty="0">
                <a:solidFill>
                  <a:srgbClr val="354052"/>
                </a:solidFill>
                <a:effectLst/>
                <a:latin typeface="Aptos" panose="020B0004020202020204" pitchFamily="34" charset="0"/>
                <a:ea typeface="Aptos" panose="020B0004020202020204" pitchFamily="34" charset="0"/>
                <a:cs typeface="Open Sans" panose="020B0606030504020204" pitchFamily="34" charset="0"/>
              </a:rPr>
              <a:t>.</a:t>
            </a:r>
            <a:r>
              <a:rPr lang="en-RW" sz="2400" dirty="0">
                <a:effectLst/>
              </a:rPr>
              <a:t> </a:t>
            </a:r>
            <a:endParaRPr lang="en-RW" sz="2200" dirty="0">
              <a:solidFill>
                <a:srgbClr val="000000"/>
              </a:solidFill>
              <a:latin typeface="Open Sans"/>
              <a:ea typeface="Open Sans"/>
              <a:cs typeface="Open Sans"/>
            </a:endParaRPr>
          </a:p>
        </p:txBody>
      </p:sp>
      <p:sp>
        <p:nvSpPr>
          <p:cNvPr id="83" name="TextBox 31">
            <a:extLst>
              <a:ext uri="{FF2B5EF4-FFF2-40B4-BE49-F238E27FC236}">
                <a16:creationId xmlns:a16="http://schemas.microsoft.com/office/drawing/2014/main" id="{18F215FD-3350-A38C-9A9E-FF19596FB920}"/>
              </a:ext>
            </a:extLst>
          </p:cNvPr>
          <p:cNvSpPr txBox="1"/>
          <p:nvPr/>
        </p:nvSpPr>
        <p:spPr>
          <a:xfrm>
            <a:off x="10306340" y="6399468"/>
            <a:ext cx="7905459" cy="1015663"/>
          </a:xfrm>
          <a:prstGeom prst="rect">
            <a:avLst/>
          </a:prstGeom>
        </p:spPr>
        <p:txBody>
          <a:bodyPr wrap="square" lIns="0" tIns="0" rIns="0" bIns="0" rtlCol="0" anchor="t">
            <a:spAutoFit/>
          </a:bodyPr>
          <a:lstStyle/>
          <a:p>
            <a:pPr lvl="0">
              <a:buSzPts val="1000"/>
              <a:tabLst>
                <a:tab pos="457200" algn="l"/>
              </a:tabLst>
            </a:pPr>
            <a:r>
              <a:rPr lang="en-RW" sz="2200" dirty="0">
                <a:solidFill>
                  <a:srgbClr val="000000"/>
                </a:solidFill>
                <a:latin typeface="Open Sans"/>
                <a:ea typeface="Open Sans"/>
                <a:cs typeface="Open Sans"/>
              </a:rPr>
              <a:t>AI can prioritize claims based on complexity or risk, ensuring that simple, low-risk claims are processed and paid quickly, while more complex ones get extra attention.</a:t>
            </a:r>
          </a:p>
        </p:txBody>
      </p:sp>
      <p:sp>
        <p:nvSpPr>
          <p:cNvPr id="84" name="TextBox 31">
            <a:extLst>
              <a:ext uri="{FF2B5EF4-FFF2-40B4-BE49-F238E27FC236}">
                <a16:creationId xmlns:a16="http://schemas.microsoft.com/office/drawing/2014/main" id="{0110409F-DB8C-3670-1537-2921B8E682C4}"/>
              </a:ext>
            </a:extLst>
          </p:cNvPr>
          <p:cNvSpPr txBox="1"/>
          <p:nvPr/>
        </p:nvSpPr>
        <p:spPr>
          <a:xfrm>
            <a:off x="10290298" y="8238502"/>
            <a:ext cx="7679007" cy="1015663"/>
          </a:xfrm>
          <a:prstGeom prst="rect">
            <a:avLst/>
          </a:prstGeom>
        </p:spPr>
        <p:txBody>
          <a:bodyPr wrap="square" lIns="0" tIns="0" rIns="0" bIns="0" rtlCol="0" anchor="t">
            <a:spAutoFit/>
          </a:bodyPr>
          <a:lstStyle/>
          <a:p>
            <a:pPr lvl="0">
              <a:buSzPts val="1000"/>
              <a:tabLst>
                <a:tab pos="457200" algn="l"/>
              </a:tabLst>
            </a:pPr>
            <a:r>
              <a:rPr lang="en-RW" sz="2200" dirty="0">
                <a:solidFill>
                  <a:srgbClr val="000000"/>
                </a:solidFill>
                <a:latin typeface="Open Sans"/>
                <a:ea typeface="Open Sans"/>
                <a:cs typeface="Open Sans"/>
              </a:rPr>
              <a:t>Our platform integrates smoothly with both healthcare providers' and insurers' systems, reducing friction and administrative burden. </a:t>
            </a:r>
          </a:p>
        </p:txBody>
      </p:sp>
      <p:pic>
        <p:nvPicPr>
          <p:cNvPr id="89" name="Picture 88">
            <a:extLst>
              <a:ext uri="{FF2B5EF4-FFF2-40B4-BE49-F238E27FC236}">
                <a16:creationId xmlns:a16="http://schemas.microsoft.com/office/drawing/2014/main" id="{89128C46-6885-75D1-729D-50BC91388459}"/>
              </a:ext>
            </a:extLst>
          </p:cNvPr>
          <p:cNvPicPr>
            <a:picLocks noChangeAspect="1"/>
          </p:cNvPicPr>
          <p:nvPr/>
        </p:nvPicPr>
        <p:blipFill>
          <a:blip r:embed="rId3"/>
          <a:stretch>
            <a:fillRect/>
          </a:stretch>
        </p:blipFill>
        <p:spPr>
          <a:xfrm>
            <a:off x="10306340" y="106285"/>
            <a:ext cx="5371069" cy="5392383"/>
          </a:xfrm>
          <a:prstGeom prst="rect">
            <a:avLst/>
          </a:prstGeom>
        </p:spPr>
      </p:pic>
    </p:spTree>
    <p:extLst>
      <p:ext uri="{BB962C8B-B14F-4D97-AF65-F5344CB8AC3E}">
        <p14:creationId xmlns:p14="http://schemas.microsoft.com/office/powerpoint/2010/main" val="2525455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8987857" cy="10287000"/>
            <a:chOff x="0" y="0"/>
            <a:chExt cx="2451795" cy="2709333"/>
          </a:xfrm>
        </p:grpSpPr>
        <p:sp>
          <p:nvSpPr>
            <p:cNvPr id="3" name="Freeform 3"/>
            <p:cNvSpPr/>
            <p:nvPr/>
          </p:nvSpPr>
          <p:spPr>
            <a:xfrm>
              <a:off x="0" y="0"/>
              <a:ext cx="2451795" cy="2709333"/>
            </a:xfrm>
            <a:custGeom>
              <a:avLst/>
              <a:gdLst/>
              <a:ahLst/>
              <a:cxnLst/>
              <a:rect l="l" t="t" r="r" b="b"/>
              <a:pathLst>
                <a:path w="2451795" h="2709333">
                  <a:moveTo>
                    <a:pt x="0" y="0"/>
                  </a:moveTo>
                  <a:lnTo>
                    <a:pt x="2451795" y="0"/>
                  </a:lnTo>
                  <a:lnTo>
                    <a:pt x="2451795" y="2709333"/>
                  </a:lnTo>
                  <a:lnTo>
                    <a:pt x="0" y="2709333"/>
                  </a:lnTo>
                  <a:close/>
                </a:path>
              </a:pathLst>
            </a:custGeom>
            <a:solidFill>
              <a:srgbClr val="17726D"/>
            </a:solidFill>
          </p:spPr>
          <p:txBody>
            <a:bodyPr/>
            <a:lstStyle/>
            <a:p>
              <a:endParaRPr lang="en-RW" dirty="0"/>
            </a:p>
          </p:txBody>
        </p:sp>
        <p:sp>
          <p:nvSpPr>
            <p:cNvPr id="4" name="TextBox 4"/>
            <p:cNvSpPr txBox="1"/>
            <p:nvPr/>
          </p:nvSpPr>
          <p:spPr>
            <a:xfrm>
              <a:off x="0" y="-47625"/>
              <a:ext cx="2451795" cy="2756958"/>
            </a:xfrm>
            <a:prstGeom prst="rect">
              <a:avLst/>
            </a:prstGeom>
          </p:spPr>
          <p:txBody>
            <a:bodyPr lIns="50800" tIns="50800" rIns="50800" bIns="50800" rtlCol="0" anchor="ctr"/>
            <a:lstStyle/>
            <a:p>
              <a:pPr algn="ctr">
                <a:lnSpc>
                  <a:spcPts val="2479"/>
                </a:lnSpc>
              </a:pPr>
              <a:endParaRPr/>
            </a:p>
          </p:txBody>
        </p:sp>
      </p:grpSp>
      <p:sp>
        <p:nvSpPr>
          <p:cNvPr id="6" name="AutoShape 6"/>
          <p:cNvSpPr/>
          <p:nvPr/>
        </p:nvSpPr>
        <p:spPr>
          <a:xfrm flipV="1">
            <a:off x="839945" y="2418387"/>
            <a:ext cx="1858299" cy="0"/>
          </a:xfrm>
          <a:prstGeom prst="line">
            <a:avLst/>
          </a:prstGeom>
          <a:ln w="76200" cap="flat">
            <a:solidFill>
              <a:srgbClr val="EAE4D2"/>
            </a:solidFill>
            <a:prstDash val="solid"/>
            <a:headEnd type="none" w="sm" len="sm"/>
            <a:tailEnd type="none" w="sm" len="sm"/>
          </a:ln>
        </p:spPr>
        <p:txBody>
          <a:bodyPr/>
          <a:lstStyle/>
          <a:p>
            <a:endParaRPr lang="en-RW"/>
          </a:p>
        </p:txBody>
      </p:sp>
      <p:sp>
        <p:nvSpPr>
          <p:cNvPr id="14" name="TextBox 14"/>
          <p:cNvSpPr txBox="1"/>
          <p:nvPr/>
        </p:nvSpPr>
        <p:spPr>
          <a:xfrm>
            <a:off x="443284" y="515168"/>
            <a:ext cx="8147912" cy="984885"/>
          </a:xfrm>
          <a:prstGeom prst="rect">
            <a:avLst/>
          </a:prstGeom>
        </p:spPr>
        <p:txBody>
          <a:bodyPr lIns="0" tIns="0" rIns="0" bIns="0" rtlCol="0" anchor="t">
            <a:spAutoFit/>
          </a:bodyPr>
          <a:lstStyle/>
          <a:p>
            <a:pPr algn="l">
              <a:lnSpc>
                <a:spcPts val="7560"/>
              </a:lnSpc>
            </a:pPr>
            <a:r>
              <a:rPr lang="en-US" sz="7200" b="1" dirty="0">
                <a:solidFill>
                  <a:srgbClr val="FFFFFF"/>
                </a:solidFill>
                <a:latin typeface="Inter Bold"/>
                <a:ea typeface="Inter Bold"/>
                <a:cs typeface="Inter Bold"/>
                <a:sym typeface="Inter Bold"/>
              </a:rPr>
              <a:t>MARKET SIZE</a:t>
            </a:r>
          </a:p>
        </p:txBody>
      </p:sp>
      <p:sp>
        <p:nvSpPr>
          <p:cNvPr id="15" name="TextBox 15"/>
          <p:cNvSpPr txBox="1"/>
          <p:nvPr/>
        </p:nvSpPr>
        <p:spPr>
          <a:xfrm>
            <a:off x="493531" y="1412118"/>
            <a:ext cx="8138387" cy="406458"/>
          </a:xfrm>
          <a:prstGeom prst="rect">
            <a:avLst/>
          </a:prstGeom>
        </p:spPr>
        <p:txBody>
          <a:bodyPr lIns="0" tIns="0" rIns="0" bIns="0" rtlCol="0" anchor="t">
            <a:spAutoFit/>
          </a:bodyPr>
          <a:lstStyle/>
          <a:p>
            <a:pPr marL="0" lvl="0" indent="0" algn="l">
              <a:lnSpc>
                <a:spcPts val="3359"/>
              </a:lnSpc>
            </a:pPr>
            <a:r>
              <a:rPr lang="en-US" sz="2400" b="1" spc="177" dirty="0">
                <a:solidFill>
                  <a:srgbClr val="FFFFFF"/>
                </a:solidFill>
                <a:latin typeface="Open Sans Semi-Bold"/>
                <a:ea typeface="Open Sans Semi-Bold"/>
                <a:cs typeface="Open Sans Semi-Bold"/>
              </a:rPr>
              <a:t>CarePay Market: Nationwide Reach</a:t>
            </a:r>
            <a:endParaRPr lang="en-US" sz="2400" b="1" spc="177" dirty="0">
              <a:solidFill>
                <a:srgbClr val="FFFFFF"/>
              </a:solidFill>
              <a:latin typeface="Open Sans Semi-Bold"/>
              <a:ea typeface="Open Sans Semi-Bold"/>
              <a:cs typeface="Open Sans Semi-Bold"/>
              <a:sym typeface="Open Sans Semi-Bold"/>
            </a:endParaRPr>
          </a:p>
        </p:txBody>
      </p:sp>
      <p:sp>
        <p:nvSpPr>
          <p:cNvPr id="16" name="TextBox 16"/>
          <p:cNvSpPr txBox="1"/>
          <p:nvPr/>
        </p:nvSpPr>
        <p:spPr>
          <a:xfrm>
            <a:off x="335588" y="7738698"/>
            <a:ext cx="8442692" cy="2151936"/>
          </a:xfrm>
          <a:prstGeom prst="rect">
            <a:avLst/>
          </a:prstGeom>
        </p:spPr>
        <p:txBody>
          <a:bodyPr wrap="square" lIns="0" tIns="0" rIns="0" bIns="0" rtlCol="0" anchor="t">
            <a:spAutoFit/>
          </a:bodyPr>
          <a:lstStyle/>
          <a:p>
            <a:pPr marL="0" lvl="0" indent="0" algn="just">
              <a:lnSpc>
                <a:spcPts val="3410"/>
              </a:lnSpc>
            </a:pPr>
            <a:r>
              <a:rPr lang="en-US" sz="2100" dirty="0">
                <a:solidFill>
                  <a:srgbClr val="FFFFFF"/>
                </a:solidFill>
                <a:latin typeface="Open Sans"/>
                <a:ea typeface="Open Sans"/>
                <a:cs typeface="Open Sans"/>
              </a:rPr>
              <a:t>Our solution affects the services provided to 90% of Rwanda’s 13 million population, as 90% of Rwandans are insured. We target health providers—hospitals, clinics, health centers, and pharmacies—that work with insurance companies across the country, along with their corresponding insurers.</a:t>
            </a:r>
            <a:endParaRPr lang="en-US" sz="2100" dirty="0">
              <a:solidFill>
                <a:srgbClr val="FFFFFF"/>
              </a:solidFill>
              <a:latin typeface="Open Sans"/>
              <a:ea typeface="Open Sans"/>
              <a:cs typeface="Open Sans"/>
              <a:sym typeface="Open Sans"/>
            </a:endParaRPr>
          </a:p>
        </p:txBody>
      </p:sp>
      <p:grpSp>
        <p:nvGrpSpPr>
          <p:cNvPr id="17" name="Group 17"/>
          <p:cNvGrpSpPr/>
          <p:nvPr/>
        </p:nvGrpSpPr>
        <p:grpSpPr>
          <a:xfrm>
            <a:off x="9480445" y="401147"/>
            <a:ext cx="8382000" cy="698381"/>
            <a:chOff x="0" y="-38100"/>
            <a:chExt cx="1760253" cy="183936"/>
          </a:xfrm>
        </p:grpSpPr>
        <p:sp>
          <p:nvSpPr>
            <p:cNvPr id="18" name="Freeform 18"/>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txBody>
            <a:bodyPr/>
            <a:lstStyle/>
            <a:p>
              <a:endParaRPr lang="en-RW"/>
            </a:p>
          </p:txBody>
        </p:sp>
        <p:sp>
          <p:nvSpPr>
            <p:cNvPr id="19" name="TextBox 19"/>
            <p:cNvSpPr txBox="1"/>
            <p:nvPr/>
          </p:nvSpPr>
          <p:spPr>
            <a:xfrm>
              <a:off x="0" y="-38100"/>
              <a:ext cx="1760253" cy="183936"/>
            </a:xfrm>
            <a:prstGeom prst="rect">
              <a:avLst/>
            </a:prstGeom>
          </p:spPr>
          <p:txBody>
            <a:bodyPr lIns="50800" tIns="50800" rIns="50800" bIns="50800" rtlCol="0" anchor="ctr"/>
            <a:lstStyle/>
            <a:p>
              <a:pPr algn="ctr">
                <a:lnSpc>
                  <a:spcPts val="3079"/>
                </a:lnSpc>
              </a:pPr>
              <a:endParaRPr lang="en-US" sz="2199" b="1" dirty="0">
                <a:solidFill>
                  <a:srgbClr val="FFFFFF"/>
                </a:solidFill>
                <a:latin typeface="Inter Bold"/>
                <a:ea typeface="Inter Bold"/>
                <a:cs typeface="Inter Bold"/>
                <a:sym typeface="Inter Bold"/>
              </a:endParaRPr>
            </a:p>
          </p:txBody>
        </p:sp>
      </p:grpSp>
      <p:sp>
        <p:nvSpPr>
          <p:cNvPr id="26" name="TextBox 26"/>
          <p:cNvSpPr txBox="1"/>
          <p:nvPr/>
        </p:nvSpPr>
        <p:spPr>
          <a:xfrm>
            <a:off x="9587251" y="1290730"/>
            <a:ext cx="8365162" cy="1704569"/>
          </a:xfrm>
          <a:prstGeom prst="rect">
            <a:avLst/>
          </a:prstGeom>
        </p:spPr>
        <p:txBody>
          <a:bodyPr wrap="square" lIns="0" tIns="0" rIns="0" bIns="0" rtlCol="0" anchor="t">
            <a:spAutoFit/>
          </a:bodyPr>
          <a:lstStyle/>
          <a:p>
            <a:pPr marL="0" lvl="0" indent="0" algn="just">
              <a:lnSpc>
                <a:spcPts val="3410"/>
              </a:lnSpc>
            </a:pPr>
            <a:r>
              <a:rPr lang="en-US" sz="2100" dirty="0">
                <a:latin typeface="Open Sans" panose="020B0606030504020204" pitchFamily="34" charset="0"/>
                <a:ea typeface="Open Sans" panose="020B0606030504020204" pitchFamily="34" charset="0"/>
                <a:cs typeface="Open Sans" panose="020B0606030504020204" pitchFamily="34" charset="0"/>
              </a:rPr>
              <a:t>Represents around 200 private hospitals, polyclinics, specialized clinics, and general clinics in Rwanda. In 2022, RPMFA banned some insurers for delayed payments, showcasing their influence in healthcare.</a:t>
            </a:r>
            <a:endParaRPr lang="en-US" sz="2100"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Open Sans"/>
            </a:endParaRPr>
          </a:p>
        </p:txBody>
      </p:sp>
      <p:pic>
        <p:nvPicPr>
          <p:cNvPr id="2054" name="Picture 6" descr="Outline Map of Rwanda | Free Vector Maps">
            <a:extLst>
              <a:ext uri="{FF2B5EF4-FFF2-40B4-BE49-F238E27FC236}">
                <a16:creationId xmlns:a16="http://schemas.microsoft.com/office/drawing/2014/main" id="{5A6D4AE1-22E9-B07F-73EB-12A89BE367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588" y="1874736"/>
            <a:ext cx="7924800" cy="5943600"/>
          </a:xfrm>
          <a:prstGeom prst="rect">
            <a:avLst/>
          </a:prstGeom>
          <a:noFill/>
          <a:extLst>
            <a:ext uri="{909E8E84-426E-40DD-AFC4-6F175D3DCCD1}">
              <a14:hiddenFill xmlns:a14="http://schemas.microsoft.com/office/drawing/2010/main">
                <a:solidFill>
                  <a:srgbClr val="FFFFFF"/>
                </a:solidFill>
              </a14:hiddenFill>
            </a:ext>
          </a:extLst>
        </p:spPr>
      </p:pic>
      <p:sp>
        <p:nvSpPr>
          <p:cNvPr id="7" name="Freeform 7"/>
          <p:cNvSpPr/>
          <p:nvPr/>
        </p:nvSpPr>
        <p:spPr>
          <a:xfrm>
            <a:off x="1981200" y="5895461"/>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8" name="Freeform 8"/>
          <p:cNvSpPr/>
          <p:nvPr/>
        </p:nvSpPr>
        <p:spPr>
          <a:xfrm>
            <a:off x="4944748" y="4606152"/>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32" name="Freeform 7">
            <a:extLst>
              <a:ext uri="{FF2B5EF4-FFF2-40B4-BE49-F238E27FC236}">
                <a16:creationId xmlns:a16="http://schemas.microsoft.com/office/drawing/2014/main" id="{088F6764-8D5D-0CB0-8D80-0386D0660FAA}"/>
              </a:ext>
            </a:extLst>
          </p:cNvPr>
          <p:cNvSpPr/>
          <p:nvPr/>
        </p:nvSpPr>
        <p:spPr>
          <a:xfrm>
            <a:off x="3492452" y="6568891"/>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33" name="Freeform 7">
            <a:extLst>
              <a:ext uri="{FF2B5EF4-FFF2-40B4-BE49-F238E27FC236}">
                <a16:creationId xmlns:a16="http://schemas.microsoft.com/office/drawing/2014/main" id="{FFC1E8D5-D624-31A5-2654-8EC5BCE7FCDC}"/>
              </a:ext>
            </a:extLst>
          </p:cNvPr>
          <p:cNvSpPr/>
          <p:nvPr/>
        </p:nvSpPr>
        <p:spPr>
          <a:xfrm>
            <a:off x="3218689" y="4428602"/>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34" name="Freeform 7">
            <a:extLst>
              <a:ext uri="{FF2B5EF4-FFF2-40B4-BE49-F238E27FC236}">
                <a16:creationId xmlns:a16="http://schemas.microsoft.com/office/drawing/2014/main" id="{D99BA6C2-2B24-E912-630F-D853C97B1438}"/>
              </a:ext>
            </a:extLst>
          </p:cNvPr>
          <p:cNvSpPr/>
          <p:nvPr/>
        </p:nvSpPr>
        <p:spPr>
          <a:xfrm>
            <a:off x="3837008" y="5117666"/>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35" name="Freeform 7">
            <a:extLst>
              <a:ext uri="{FF2B5EF4-FFF2-40B4-BE49-F238E27FC236}">
                <a16:creationId xmlns:a16="http://schemas.microsoft.com/office/drawing/2014/main" id="{1C280AD7-C752-21EA-D8A4-8822137C78D8}"/>
              </a:ext>
            </a:extLst>
          </p:cNvPr>
          <p:cNvSpPr/>
          <p:nvPr/>
        </p:nvSpPr>
        <p:spPr>
          <a:xfrm>
            <a:off x="3708912" y="3364004"/>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36" name="Freeform 7">
            <a:extLst>
              <a:ext uri="{FF2B5EF4-FFF2-40B4-BE49-F238E27FC236}">
                <a16:creationId xmlns:a16="http://schemas.microsoft.com/office/drawing/2014/main" id="{0C7F6571-6F04-D344-5EF1-C3D4ECF985A9}"/>
              </a:ext>
            </a:extLst>
          </p:cNvPr>
          <p:cNvSpPr/>
          <p:nvPr/>
        </p:nvSpPr>
        <p:spPr>
          <a:xfrm>
            <a:off x="5791200" y="3022478"/>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37" name="Freeform 7">
            <a:extLst>
              <a:ext uri="{FF2B5EF4-FFF2-40B4-BE49-F238E27FC236}">
                <a16:creationId xmlns:a16="http://schemas.microsoft.com/office/drawing/2014/main" id="{237405EF-0643-458A-3BFC-AD5E7CF17D4B}"/>
              </a:ext>
            </a:extLst>
          </p:cNvPr>
          <p:cNvSpPr/>
          <p:nvPr/>
        </p:nvSpPr>
        <p:spPr>
          <a:xfrm>
            <a:off x="5420122" y="5429646"/>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38" name="Freeform 7">
            <a:extLst>
              <a:ext uri="{FF2B5EF4-FFF2-40B4-BE49-F238E27FC236}">
                <a16:creationId xmlns:a16="http://schemas.microsoft.com/office/drawing/2014/main" id="{C1701F98-AFF1-E3D0-A030-9CD6EA8DF170}"/>
              </a:ext>
            </a:extLst>
          </p:cNvPr>
          <p:cNvSpPr/>
          <p:nvPr/>
        </p:nvSpPr>
        <p:spPr>
          <a:xfrm>
            <a:off x="6553200" y="5296260"/>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39" name="Freeform 7">
            <a:extLst>
              <a:ext uri="{FF2B5EF4-FFF2-40B4-BE49-F238E27FC236}">
                <a16:creationId xmlns:a16="http://schemas.microsoft.com/office/drawing/2014/main" id="{2EBF5C6E-9F43-A6B5-2EEE-1ED7949FA63D}"/>
              </a:ext>
            </a:extLst>
          </p:cNvPr>
          <p:cNvSpPr/>
          <p:nvPr/>
        </p:nvSpPr>
        <p:spPr>
          <a:xfrm>
            <a:off x="6071722" y="4158402"/>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40" name="Freeform 7">
            <a:extLst>
              <a:ext uri="{FF2B5EF4-FFF2-40B4-BE49-F238E27FC236}">
                <a16:creationId xmlns:a16="http://schemas.microsoft.com/office/drawing/2014/main" id="{F6648A3C-7308-DE55-0617-5FFB286EF07B}"/>
              </a:ext>
            </a:extLst>
          </p:cNvPr>
          <p:cNvSpPr/>
          <p:nvPr/>
        </p:nvSpPr>
        <p:spPr>
          <a:xfrm>
            <a:off x="2706051" y="5166236"/>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41" name="Freeform 7">
            <a:extLst>
              <a:ext uri="{FF2B5EF4-FFF2-40B4-BE49-F238E27FC236}">
                <a16:creationId xmlns:a16="http://schemas.microsoft.com/office/drawing/2014/main" id="{F11A2F98-4A70-00E2-24EF-C6A749C816AF}"/>
              </a:ext>
            </a:extLst>
          </p:cNvPr>
          <p:cNvSpPr/>
          <p:nvPr/>
        </p:nvSpPr>
        <p:spPr>
          <a:xfrm>
            <a:off x="3919366" y="6004553"/>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42" name="Freeform 7">
            <a:extLst>
              <a:ext uri="{FF2B5EF4-FFF2-40B4-BE49-F238E27FC236}">
                <a16:creationId xmlns:a16="http://schemas.microsoft.com/office/drawing/2014/main" id="{5E3220CC-EAFF-B44A-7F38-1B42204E5C7D}"/>
              </a:ext>
            </a:extLst>
          </p:cNvPr>
          <p:cNvSpPr/>
          <p:nvPr/>
        </p:nvSpPr>
        <p:spPr>
          <a:xfrm>
            <a:off x="3072412" y="5863111"/>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43" name="Freeform 7">
            <a:extLst>
              <a:ext uri="{FF2B5EF4-FFF2-40B4-BE49-F238E27FC236}">
                <a16:creationId xmlns:a16="http://schemas.microsoft.com/office/drawing/2014/main" id="{B251E010-7475-43E1-E837-6E5C81D8434C}"/>
              </a:ext>
            </a:extLst>
          </p:cNvPr>
          <p:cNvSpPr/>
          <p:nvPr/>
        </p:nvSpPr>
        <p:spPr>
          <a:xfrm>
            <a:off x="4824694" y="3724474"/>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44" name="Freeform 7">
            <a:extLst>
              <a:ext uri="{FF2B5EF4-FFF2-40B4-BE49-F238E27FC236}">
                <a16:creationId xmlns:a16="http://schemas.microsoft.com/office/drawing/2014/main" id="{F9FE646A-CCC2-0502-B8D4-67D1506012D9}"/>
              </a:ext>
            </a:extLst>
          </p:cNvPr>
          <p:cNvSpPr/>
          <p:nvPr/>
        </p:nvSpPr>
        <p:spPr>
          <a:xfrm>
            <a:off x="4211920" y="3781938"/>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45" name="Freeform 7">
            <a:extLst>
              <a:ext uri="{FF2B5EF4-FFF2-40B4-BE49-F238E27FC236}">
                <a16:creationId xmlns:a16="http://schemas.microsoft.com/office/drawing/2014/main" id="{85C4C9CC-E14F-A93D-BD61-10F4CAE1875A}"/>
              </a:ext>
            </a:extLst>
          </p:cNvPr>
          <p:cNvSpPr/>
          <p:nvPr/>
        </p:nvSpPr>
        <p:spPr>
          <a:xfrm>
            <a:off x="5996131" y="5002473"/>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pic>
        <p:nvPicPr>
          <p:cNvPr id="46" name="Picture 45">
            <a:extLst>
              <a:ext uri="{FF2B5EF4-FFF2-40B4-BE49-F238E27FC236}">
                <a16:creationId xmlns:a16="http://schemas.microsoft.com/office/drawing/2014/main" id="{6DDD5E45-D723-9322-1634-4CABAC86E317}"/>
              </a:ext>
            </a:extLst>
          </p:cNvPr>
          <p:cNvPicPr>
            <a:picLocks noChangeAspect="1"/>
          </p:cNvPicPr>
          <p:nvPr/>
        </p:nvPicPr>
        <p:blipFill>
          <a:blip r:embed="rId5"/>
          <a:stretch>
            <a:fillRect/>
          </a:stretch>
        </p:blipFill>
        <p:spPr>
          <a:xfrm>
            <a:off x="6872538" y="7187175"/>
            <a:ext cx="1387850" cy="667573"/>
          </a:xfrm>
          <a:prstGeom prst="rect">
            <a:avLst/>
          </a:prstGeom>
        </p:spPr>
      </p:pic>
      <p:sp>
        <p:nvSpPr>
          <p:cNvPr id="47" name="Freeform 7">
            <a:extLst>
              <a:ext uri="{FF2B5EF4-FFF2-40B4-BE49-F238E27FC236}">
                <a16:creationId xmlns:a16="http://schemas.microsoft.com/office/drawing/2014/main" id="{F737AAAD-E108-723E-3DA7-4B8E2BCE3256}"/>
              </a:ext>
            </a:extLst>
          </p:cNvPr>
          <p:cNvSpPr/>
          <p:nvPr/>
        </p:nvSpPr>
        <p:spPr>
          <a:xfrm>
            <a:off x="2506981" y="4144895"/>
            <a:ext cx="292554" cy="417934"/>
          </a:xfrm>
          <a:custGeom>
            <a:avLst/>
            <a:gdLst/>
            <a:ahLst/>
            <a:cxnLst/>
            <a:rect l="l" t="t" r="r" b="b"/>
            <a:pathLst>
              <a:path w="292554" h="417934">
                <a:moveTo>
                  <a:pt x="0" y="0"/>
                </a:moveTo>
                <a:lnTo>
                  <a:pt x="292554" y="0"/>
                </a:lnTo>
                <a:lnTo>
                  <a:pt x="292554" y="417934"/>
                </a:lnTo>
                <a:lnTo>
                  <a:pt x="0" y="417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RW"/>
          </a:p>
        </p:txBody>
      </p:sp>
      <p:sp>
        <p:nvSpPr>
          <p:cNvPr id="48" name="TextBox 22">
            <a:extLst>
              <a:ext uri="{FF2B5EF4-FFF2-40B4-BE49-F238E27FC236}">
                <a16:creationId xmlns:a16="http://schemas.microsoft.com/office/drawing/2014/main" id="{9AD4FF5E-FCD0-27C3-77C6-A0B60EE76C92}"/>
              </a:ext>
            </a:extLst>
          </p:cNvPr>
          <p:cNvSpPr txBox="1"/>
          <p:nvPr/>
        </p:nvSpPr>
        <p:spPr>
          <a:xfrm>
            <a:off x="9489707" y="484865"/>
            <a:ext cx="8381999" cy="646679"/>
          </a:xfrm>
          <a:prstGeom prst="rect">
            <a:avLst/>
          </a:prstGeom>
        </p:spPr>
        <p:txBody>
          <a:bodyPr lIns="50800" tIns="50800" rIns="50800" bIns="50800" rtlCol="0" anchor="ctr"/>
          <a:lstStyle/>
          <a:p>
            <a:pPr algn="ctr">
              <a:lnSpc>
                <a:spcPts val="3079"/>
              </a:lnSpc>
            </a:pPr>
            <a:r>
              <a:rPr lang="en-US" sz="2199" b="1" dirty="0">
                <a:solidFill>
                  <a:srgbClr val="FFFFFF"/>
                </a:solidFill>
                <a:latin typeface="Inter Bold"/>
                <a:ea typeface="Inter Bold"/>
              </a:rPr>
              <a:t>Rwanda Private Medical Facilities Association (RPMFA)</a:t>
            </a:r>
            <a:endParaRPr lang="en-US" sz="2199" b="1" dirty="0">
              <a:solidFill>
                <a:srgbClr val="FFFFFF"/>
              </a:solidFill>
              <a:latin typeface="Inter Bold"/>
              <a:ea typeface="Inter Bold"/>
              <a:sym typeface="Inter Bold"/>
            </a:endParaRPr>
          </a:p>
        </p:txBody>
      </p:sp>
      <p:grpSp>
        <p:nvGrpSpPr>
          <p:cNvPr id="49" name="Group 17">
            <a:extLst>
              <a:ext uri="{FF2B5EF4-FFF2-40B4-BE49-F238E27FC236}">
                <a16:creationId xmlns:a16="http://schemas.microsoft.com/office/drawing/2014/main" id="{84FA18AD-DA55-34CC-3719-1D447D943271}"/>
              </a:ext>
            </a:extLst>
          </p:cNvPr>
          <p:cNvGrpSpPr/>
          <p:nvPr/>
        </p:nvGrpSpPr>
        <p:grpSpPr>
          <a:xfrm>
            <a:off x="9476921" y="3033382"/>
            <a:ext cx="8382000" cy="698381"/>
            <a:chOff x="0" y="-38100"/>
            <a:chExt cx="1760253" cy="183936"/>
          </a:xfrm>
        </p:grpSpPr>
        <p:sp>
          <p:nvSpPr>
            <p:cNvPr id="50" name="Freeform 18">
              <a:extLst>
                <a:ext uri="{FF2B5EF4-FFF2-40B4-BE49-F238E27FC236}">
                  <a16:creationId xmlns:a16="http://schemas.microsoft.com/office/drawing/2014/main" id="{C5309D2F-B31E-4ADF-021E-DC896803720E}"/>
                </a:ext>
              </a:extLst>
            </p:cNvPr>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txBody>
            <a:bodyPr/>
            <a:lstStyle/>
            <a:p>
              <a:endParaRPr lang="en-RW" dirty="0"/>
            </a:p>
          </p:txBody>
        </p:sp>
        <p:sp>
          <p:nvSpPr>
            <p:cNvPr id="51" name="TextBox 19">
              <a:extLst>
                <a:ext uri="{FF2B5EF4-FFF2-40B4-BE49-F238E27FC236}">
                  <a16:creationId xmlns:a16="http://schemas.microsoft.com/office/drawing/2014/main" id="{17E2CD97-E649-AC32-DF67-F00C5AD541BF}"/>
                </a:ext>
              </a:extLst>
            </p:cNvPr>
            <p:cNvSpPr txBox="1"/>
            <p:nvPr/>
          </p:nvSpPr>
          <p:spPr>
            <a:xfrm>
              <a:off x="0" y="-38100"/>
              <a:ext cx="1760253" cy="183936"/>
            </a:xfrm>
            <a:prstGeom prst="rect">
              <a:avLst/>
            </a:prstGeom>
          </p:spPr>
          <p:txBody>
            <a:bodyPr lIns="50800" tIns="50800" rIns="50800" bIns="50800" rtlCol="0" anchor="ctr"/>
            <a:lstStyle/>
            <a:p>
              <a:pPr algn="ctr">
                <a:lnSpc>
                  <a:spcPts val="3079"/>
                </a:lnSpc>
              </a:pPr>
              <a:endParaRPr lang="en-US" sz="2199" b="1" dirty="0">
                <a:solidFill>
                  <a:srgbClr val="FFFFFF"/>
                </a:solidFill>
                <a:latin typeface="Inter Bold"/>
                <a:ea typeface="Inter Bold"/>
                <a:cs typeface="Inter Bold"/>
                <a:sym typeface="Inter Bold"/>
              </a:endParaRPr>
            </a:p>
          </p:txBody>
        </p:sp>
      </p:grpSp>
      <p:sp>
        <p:nvSpPr>
          <p:cNvPr id="52" name="TextBox 26">
            <a:extLst>
              <a:ext uri="{FF2B5EF4-FFF2-40B4-BE49-F238E27FC236}">
                <a16:creationId xmlns:a16="http://schemas.microsoft.com/office/drawing/2014/main" id="{797F7320-9A45-B911-07C6-E685E4A6F60B}"/>
              </a:ext>
            </a:extLst>
          </p:cNvPr>
          <p:cNvSpPr txBox="1"/>
          <p:nvPr/>
        </p:nvSpPr>
        <p:spPr>
          <a:xfrm>
            <a:off x="9592956" y="3876424"/>
            <a:ext cx="8216280" cy="1268552"/>
          </a:xfrm>
          <a:prstGeom prst="rect">
            <a:avLst/>
          </a:prstGeom>
        </p:spPr>
        <p:txBody>
          <a:bodyPr wrap="square" lIns="0" tIns="0" rIns="0" bIns="0" rtlCol="0" anchor="t">
            <a:spAutoFit/>
          </a:bodyPr>
          <a:lstStyle/>
          <a:p>
            <a:pPr marL="0" lvl="0" indent="0" algn="just">
              <a:lnSpc>
                <a:spcPts val="3410"/>
              </a:lnSpc>
            </a:pPr>
            <a:r>
              <a:rPr lang="en-US" sz="2100" dirty="0">
                <a:latin typeface="Open Sans" panose="020B0606030504020204" pitchFamily="34" charset="0"/>
                <a:ea typeface="Open Sans" panose="020B0606030504020204" pitchFamily="34" charset="0"/>
                <a:cs typeface="Open Sans" panose="020B0606030504020204" pitchFamily="34" charset="0"/>
              </a:rPr>
              <a:t>Rwanda has a network of 1,700 health posts, 500 health centers, 42 district hospitals, and 5 national referral hospitals, providing vast potential for digitized claims processing. (Source: RDB, 2024)</a:t>
            </a:r>
            <a:endParaRPr lang="en-US" sz="2100" dirty="0">
              <a:solidFill>
                <a:srgbClr val="000000"/>
              </a:solidFill>
              <a:latin typeface="Open Sans"/>
              <a:ea typeface="Open Sans"/>
              <a:cs typeface="Open Sans"/>
              <a:sym typeface="Open Sans"/>
            </a:endParaRPr>
          </a:p>
        </p:txBody>
      </p:sp>
      <p:grpSp>
        <p:nvGrpSpPr>
          <p:cNvPr id="53" name="Group 17">
            <a:extLst>
              <a:ext uri="{FF2B5EF4-FFF2-40B4-BE49-F238E27FC236}">
                <a16:creationId xmlns:a16="http://schemas.microsoft.com/office/drawing/2014/main" id="{EAEB80A4-C258-06DA-FFCF-CD5B6F25A68B}"/>
              </a:ext>
            </a:extLst>
          </p:cNvPr>
          <p:cNvGrpSpPr/>
          <p:nvPr/>
        </p:nvGrpSpPr>
        <p:grpSpPr>
          <a:xfrm>
            <a:off x="9505749" y="5413382"/>
            <a:ext cx="8382000" cy="698381"/>
            <a:chOff x="0" y="-38100"/>
            <a:chExt cx="1760253" cy="183936"/>
          </a:xfrm>
        </p:grpSpPr>
        <p:sp>
          <p:nvSpPr>
            <p:cNvPr id="54" name="Freeform 18">
              <a:extLst>
                <a:ext uri="{FF2B5EF4-FFF2-40B4-BE49-F238E27FC236}">
                  <a16:creationId xmlns:a16="http://schemas.microsoft.com/office/drawing/2014/main" id="{370CA758-0DD8-581B-7707-7596CF2DCAD0}"/>
                </a:ext>
              </a:extLst>
            </p:cNvPr>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txBody>
            <a:bodyPr/>
            <a:lstStyle/>
            <a:p>
              <a:endParaRPr lang="en-RW"/>
            </a:p>
          </p:txBody>
        </p:sp>
        <p:sp>
          <p:nvSpPr>
            <p:cNvPr id="55" name="TextBox 19">
              <a:extLst>
                <a:ext uri="{FF2B5EF4-FFF2-40B4-BE49-F238E27FC236}">
                  <a16:creationId xmlns:a16="http://schemas.microsoft.com/office/drawing/2014/main" id="{86AC425F-E999-9FD0-7167-DFA0A46887E1}"/>
                </a:ext>
              </a:extLst>
            </p:cNvPr>
            <p:cNvSpPr txBox="1"/>
            <p:nvPr/>
          </p:nvSpPr>
          <p:spPr>
            <a:xfrm>
              <a:off x="0" y="-38100"/>
              <a:ext cx="1760253" cy="183936"/>
            </a:xfrm>
            <a:prstGeom prst="rect">
              <a:avLst/>
            </a:prstGeom>
          </p:spPr>
          <p:txBody>
            <a:bodyPr lIns="50800" tIns="50800" rIns="50800" bIns="50800" rtlCol="0" anchor="ctr"/>
            <a:lstStyle/>
            <a:p>
              <a:pPr algn="ctr">
                <a:lnSpc>
                  <a:spcPts val="3079"/>
                </a:lnSpc>
              </a:pPr>
              <a:endParaRPr lang="en-US" sz="2199" b="1" dirty="0">
                <a:solidFill>
                  <a:srgbClr val="FFFFFF"/>
                </a:solidFill>
                <a:latin typeface="Inter Bold"/>
                <a:ea typeface="Inter Bold"/>
                <a:cs typeface="Inter Bold"/>
                <a:sym typeface="Inter Bold"/>
              </a:endParaRPr>
            </a:p>
          </p:txBody>
        </p:sp>
      </p:grpSp>
      <p:sp>
        <p:nvSpPr>
          <p:cNvPr id="56" name="TextBox 26">
            <a:extLst>
              <a:ext uri="{FF2B5EF4-FFF2-40B4-BE49-F238E27FC236}">
                <a16:creationId xmlns:a16="http://schemas.microsoft.com/office/drawing/2014/main" id="{95462B15-C449-86DA-0B4F-6F798F78DCE3}"/>
              </a:ext>
            </a:extLst>
          </p:cNvPr>
          <p:cNvSpPr txBox="1"/>
          <p:nvPr/>
        </p:nvSpPr>
        <p:spPr>
          <a:xfrm>
            <a:off x="9587250" y="6213520"/>
            <a:ext cx="8216280" cy="1279902"/>
          </a:xfrm>
          <a:prstGeom prst="rect">
            <a:avLst/>
          </a:prstGeom>
        </p:spPr>
        <p:txBody>
          <a:bodyPr wrap="square" lIns="0" tIns="0" rIns="0" bIns="0" rtlCol="0" anchor="t">
            <a:spAutoFit/>
          </a:bodyPr>
          <a:lstStyle/>
          <a:p>
            <a:pPr marL="0" lvl="0" indent="0" algn="just">
              <a:lnSpc>
                <a:spcPts val="3410"/>
              </a:lnSpc>
            </a:pPr>
            <a:r>
              <a:rPr lang="en-US" sz="2100" dirty="0">
                <a:latin typeface="Open Sans" panose="020B0606030504020204" pitchFamily="34" charset="0"/>
                <a:ea typeface="Open Sans" panose="020B0606030504020204" pitchFamily="34" charset="0"/>
                <a:cs typeface="Open Sans" panose="020B0606030504020204" pitchFamily="34" charset="0"/>
              </a:rPr>
              <a:t>Rwanda has 16 licensed insurers, with 15 offering medical insurance (both public and private), presenting a significant market for CarePay. (Source: BNR, 2024)</a:t>
            </a:r>
            <a:endParaRPr lang="en-US" sz="2100" dirty="0">
              <a:latin typeface="Open Sans" panose="020B0606030504020204" pitchFamily="34" charset="0"/>
              <a:ea typeface="Open Sans" panose="020B0606030504020204" pitchFamily="34" charset="0"/>
              <a:cs typeface="Open Sans" panose="020B0606030504020204" pitchFamily="34" charset="0"/>
              <a:sym typeface="Open Sans"/>
            </a:endParaRPr>
          </a:p>
        </p:txBody>
      </p:sp>
      <p:sp>
        <p:nvSpPr>
          <p:cNvPr id="57" name="TextBox 22">
            <a:extLst>
              <a:ext uri="{FF2B5EF4-FFF2-40B4-BE49-F238E27FC236}">
                <a16:creationId xmlns:a16="http://schemas.microsoft.com/office/drawing/2014/main" id="{2EE51867-FD2F-55A8-6B06-5BB0905CB4E6}"/>
              </a:ext>
            </a:extLst>
          </p:cNvPr>
          <p:cNvSpPr txBox="1"/>
          <p:nvPr/>
        </p:nvSpPr>
        <p:spPr>
          <a:xfrm>
            <a:off x="9336301" y="3132251"/>
            <a:ext cx="8381999" cy="646679"/>
          </a:xfrm>
          <a:prstGeom prst="rect">
            <a:avLst/>
          </a:prstGeom>
        </p:spPr>
        <p:txBody>
          <a:bodyPr lIns="50800" tIns="50800" rIns="50800" bIns="50800" rtlCol="0" anchor="ctr"/>
          <a:lstStyle/>
          <a:p>
            <a:pPr algn="ctr">
              <a:lnSpc>
                <a:spcPts val="3079"/>
              </a:lnSpc>
            </a:pPr>
            <a:r>
              <a:rPr lang="en-US" sz="2199" b="1" dirty="0">
                <a:solidFill>
                  <a:srgbClr val="FFFFFF"/>
                </a:solidFill>
                <a:latin typeface="Inter Bold"/>
                <a:ea typeface="Inter Bold"/>
              </a:rPr>
              <a:t>Public Health Providers</a:t>
            </a:r>
            <a:endParaRPr lang="en-US" sz="2199" b="1" dirty="0">
              <a:solidFill>
                <a:srgbClr val="FFFFFF"/>
              </a:solidFill>
              <a:latin typeface="Inter Bold"/>
              <a:ea typeface="Inter Bold"/>
              <a:sym typeface="Inter Bold"/>
            </a:endParaRPr>
          </a:p>
        </p:txBody>
      </p:sp>
      <p:grpSp>
        <p:nvGrpSpPr>
          <p:cNvPr id="59" name="Group 17">
            <a:extLst>
              <a:ext uri="{FF2B5EF4-FFF2-40B4-BE49-F238E27FC236}">
                <a16:creationId xmlns:a16="http://schemas.microsoft.com/office/drawing/2014/main" id="{CB605950-30CA-E851-C807-98550DD1DA3F}"/>
              </a:ext>
            </a:extLst>
          </p:cNvPr>
          <p:cNvGrpSpPr/>
          <p:nvPr/>
        </p:nvGrpSpPr>
        <p:grpSpPr>
          <a:xfrm>
            <a:off x="9505749" y="7620448"/>
            <a:ext cx="8382000" cy="698381"/>
            <a:chOff x="0" y="-38100"/>
            <a:chExt cx="1760253" cy="183936"/>
          </a:xfrm>
        </p:grpSpPr>
        <p:sp>
          <p:nvSpPr>
            <p:cNvPr id="60" name="Freeform 18">
              <a:extLst>
                <a:ext uri="{FF2B5EF4-FFF2-40B4-BE49-F238E27FC236}">
                  <a16:creationId xmlns:a16="http://schemas.microsoft.com/office/drawing/2014/main" id="{B4711726-FA9C-CAC8-DF0C-AA80A811C68B}"/>
                </a:ext>
              </a:extLst>
            </p:cNvPr>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txBody>
            <a:bodyPr/>
            <a:lstStyle/>
            <a:p>
              <a:endParaRPr lang="en-RW"/>
            </a:p>
          </p:txBody>
        </p:sp>
        <p:sp>
          <p:nvSpPr>
            <p:cNvPr id="61" name="TextBox 19">
              <a:extLst>
                <a:ext uri="{FF2B5EF4-FFF2-40B4-BE49-F238E27FC236}">
                  <a16:creationId xmlns:a16="http://schemas.microsoft.com/office/drawing/2014/main" id="{6BDC1F1F-4FF0-9DDC-15D4-CDAA4C6E6E2D}"/>
                </a:ext>
              </a:extLst>
            </p:cNvPr>
            <p:cNvSpPr txBox="1"/>
            <p:nvPr/>
          </p:nvSpPr>
          <p:spPr>
            <a:xfrm>
              <a:off x="0" y="-38100"/>
              <a:ext cx="1760253" cy="183936"/>
            </a:xfrm>
            <a:prstGeom prst="rect">
              <a:avLst/>
            </a:prstGeom>
          </p:spPr>
          <p:txBody>
            <a:bodyPr lIns="50800" tIns="50800" rIns="50800" bIns="50800" rtlCol="0" anchor="ctr"/>
            <a:lstStyle/>
            <a:p>
              <a:pPr algn="ctr">
                <a:lnSpc>
                  <a:spcPts val="3079"/>
                </a:lnSpc>
              </a:pPr>
              <a:endParaRPr lang="en-US" sz="2199" b="1" dirty="0">
                <a:solidFill>
                  <a:srgbClr val="FFFFFF"/>
                </a:solidFill>
                <a:latin typeface="Inter Bold"/>
                <a:ea typeface="Inter Bold"/>
                <a:cs typeface="Inter Bold"/>
                <a:sym typeface="Inter Bold"/>
              </a:endParaRPr>
            </a:p>
          </p:txBody>
        </p:sp>
      </p:grpSp>
      <p:sp>
        <p:nvSpPr>
          <p:cNvPr id="62" name="TextBox 26">
            <a:extLst>
              <a:ext uri="{FF2B5EF4-FFF2-40B4-BE49-F238E27FC236}">
                <a16:creationId xmlns:a16="http://schemas.microsoft.com/office/drawing/2014/main" id="{C90651A0-9DE4-C64E-5678-BDE4C7876723}"/>
              </a:ext>
            </a:extLst>
          </p:cNvPr>
          <p:cNvSpPr txBox="1"/>
          <p:nvPr/>
        </p:nvSpPr>
        <p:spPr>
          <a:xfrm>
            <a:off x="9587250" y="8406747"/>
            <a:ext cx="8216280" cy="1279902"/>
          </a:xfrm>
          <a:prstGeom prst="rect">
            <a:avLst/>
          </a:prstGeom>
        </p:spPr>
        <p:txBody>
          <a:bodyPr wrap="square" lIns="0" tIns="0" rIns="0" bIns="0" rtlCol="0" anchor="t">
            <a:spAutoFit/>
          </a:bodyPr>
          <a:lstStyle/>
          <a:p>
            <a:pPr marL="0" lvl="0" indent="0" algn="just">
              <a:lnSpc>
                <a:spcPts val="3410"/>
              </a:lnSpc>
            </a:pPr>
            <a:r>
              <a:rPr lang="en-US" sz="2100" dirty="0">
                <a:latin typeface="Open Sans" panose="020B0606030504020204" pitchFamily="34" charset="0"/>
                <a:ea typeface="Open Sans" panose="020B0606030504020204" pitchFamily="34" charset="0"/>
                <a:cs typeface="Open Sans" panose="020B0606030504020204" pitchFamily="34" charset="0"/>
              </a:rPr>
              <a:t>Major institutions like </a:t>
            </a:r>
            <a:r>
              <a:rPr lang="en-US" sz="2100" dirty="0" err="1">
                <a:latin typeface="Open Sans" panose="020B0606030504020204" pitchFamily="34" charset="0"/>
                <a:ea typeface="Open Sans" panose="020B0606030504020204" pitchFamily="34" charset="0"/>
                <a:cs typeface="Open Sans" panose="020B0606030504020204" pitchFamily="34" charset="0"/>
              </a:rPr>
              <a:t>Bralirwa</a:t>
            </a:r>
            <a:r>
              <a:rPr lang="en-US" sz="2100" dirty="0">
                <a:latin typeface="Open Sans" panose="020B0606030504020204" pitchFamily="34" charset="0"/>
                <a:ea typeface="Open Sans" panose="020B0606030504020204" pitchFamily="34" charset="0"/>
                <a:cs typeface="Open Sans" panose="020B0606030504020204" pitchFamily="34" charset="0"/>
              </a:rPr>
              <a:t>, Equity, CIMERWA, </a:t>
            </a:r>
            <a:r>
              <a:rPr lang="en-US" sz="2100" dirty="0" err="1">
                <a:latin typeface="Open Sans" panose="020B0606030504020204" pitchFamily="34" charset="0"/>
                <a:ea typeface="Open Sans" panose="020B0606030504020204" pitchFamily="34" charset="0"/>
                <a:cs typeface="Open Sans" panose="020B0606030504020204" pitchFamily="34" charset="0"/>
              </a:rPr>
              <a:t>Urwego</a:t>
            </a:r>
            <a:r>
              <a:rPr lang="en-US" sz="2100" dirty="0">
                <a:latin typeface="Open Sans" panose="020B0606030504020204" pitchFamily="34" charset="0"/>
                <a:ea typeface="Open Sans" panose="020B0606030504020204" pitchFamily="34" charset="0"/>
                <a:cs typeface="Open Sans" panose="020B0606030504020204" pitchFamily="34" charset="0"/>
              </a:rPr>
              <a:t>, RBA, PSF, and the Rwanda Bar Association also manage in-house insurance, representing additional market opportunities.</a:t>
            </a:r>
            <a:endParaRPr lang="en-US" sz="2100" dirty="0">
              <a:solidFill>
                <a:srgbClr val="000000"/>
              </a:solidFill>
              <a:latin typeface="Open Sans"/>
              <a:ea typeface="Open Sans"/>
              <a:cs typeface="Open Sans"/>
              <a:sym typeface="Open Sans"/>
            </a:endParaRPr>
          </a:p>
        </p:txBody>
      </p:sp>
      <p:sp>
        <p:nvSpPr>
          <p:cNvPr id="63" name="TextBox 22">
            <a:extLst>
              <a:ext uri="{FF2B5EF4-FFF2-40B4-BE49-F238E27FC236}">
                <a16:creationId xmlns:a16="http://schemas.microsoft.com/office/drawing/2014/main" id="{1B1ADC8B-FCC0-39B6-3853-FAA1CF3D41C3}"/>
              </a:ext>
            </a:extLst>
          </p:cNvPr>
          <p:cNvSpPr txBox="1"/>
          <p:nvPr/>
        </p:nvSpPr>
        <p:spPr>
          <a:xfrm>
            <a:off x="9489706" y="5519010"/>
            <a:ext cx="8381999" cy="646679"/>
          </a:xfrm>
          <a:prstGeom prst="rect">
            <a:avLst/>
          </a:prstGeom>
        </p:spPr>
        <p:txBody>
          <a:bodyPr lIns="50800" tIns="50800" rIns="50800" bIns="50800" rtlCol="0" anchor="ctr"/>
          <a:lstStyle/>
          <a:p>
            <a:pPr algn="ctr">
              <a:lnSpc>
                <a:spcPts val="3079"/>
              </a:lnSpc>
            </a:pPr>
            <a:r>
              <a:rPr lang="en-US" sz="2199" b="1" dirty="0">
                <a:solidFill>
                  <a:srgbClr val="FFFFFF"/>
                </a:solidFill>
                <a:latin typeface="Inter Bold"/>
                <a:ea typeface="Inter Bold"/>
                <a:sym typeface="Inter Bold"/>
              </a:rPr>
              <a:t>Insurance Companies</a:t>
            </a:r>
          </a:p>
        </p:txBody>
      </p:sp>
      <p:sp>
        <p:nvSpPr>
          <p:cNvPr id="2048" name="TextBox 22">
            <a:extLst>
              <a:ext uri="{FF2B5EF4-FFF2-40B4-BE49-F238E27FC236}">
                <a16:creationId xmlns:a16="http://schemas.microsoft.com/office/drawing/2014/main" id="{5EE889B5-CDDC-0F07-0C86-98F4C396441E}"/>
              </a:ext>
            </a:extLst>
          </p:cNvPr>
          <p:cNvSpPr txBox="1"/>
          <p:nvPr/>
        </p:nvSpPr>
        <p:spPr>
          <a:xfrm>
            <a:off x="9489705" y="7734231"/>
            <a:ext cx="8381999" cy="646679"/>
          </a:xfrm>
          <a:prstGeom prst="rect">
            <a:avLst/>
          </a:prstGeom>
        </p:spPr>
        <p:txBody>
          <a:bodyPr lIns="50800" tIns="50800" rIns="50800" bIns="50800" rtlCol="0" anchor="ctr"/>
          <a:lstStyle/>
          <a:p>
            <a:pPr algn="ctr">
              <a:lnSpc>
                <a:spcPts val="3079"/>
              </a:lnSpc>
            </a:pPr>
            <a:r>
              <a:rPr lang="en-US" sz="2199" b="1" dirty="0">
                <a:solidFill>
                  <a:srgbClr val="FFFFFF"/>
                </a:solidFill>
                <a:latin typeface="Inter Bold"/>
                <a:ea typeface="Inter Bold"/>
              </a:rPr>
              <a:t>In-house Insurances</a:t>
            </a:r>
            <a:endParaRPr lang="en-US" sz="2199" b="1" dirty="0">
              <a:solidFill>
                <a:srgbClr val="FFFFFF"/>
              </a:solidFill>
              <a:latin typeface="Inter Bold"/>
              <a:ea typeface="Inter Bold"/>
              <a:sym typeface="Inter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AutoShape 2"/>
          <p:cNvSpPr/>
          <p:nvPr/>
        </p:nvSpPr>
        <p:spPr>
          <a:xfrm>
            <a:off x="0" y="3522663"/>
            <a:ext cx="18114896" cy="0"/>
          </a:xfrm>
          <a:prstGeom prst="line">
            <a:avLst/>
          </a:prstGeom>
          <a:ln w="38100" cap="flat">
            <a:solidFill>
              <a:schemeClr val="tx1"/>
            </a:solidFill>
            <a:prstDash val="solid"/>
            <a:headEnd type="none" w="sm" len="sm"/>
            <a:tailEnd type="none" w="sm" len="sm"/>
          </a:ln>
        </p:spPr>
        <p:txBody>
          <a:bodyPr/>
          <a:lstStyle/>
          <a:p>
            <a:endParaRPr lang="en-RW"/>
          </a:p>
        </p:txBody>
      </p:sp>
      <p:grpSp>
        <p:nvGrpSpPr>
          <p:cNvPr id="8" name="Group 8"/>
          <p:cNvGrpSpPr/>
          <p:nvPr/>
        </p:nvGrpSpPr>
        <p:grpSpPr>
          <a:xfrm rot="5400000">
            <a:off x="17984463" y="3442194"/>
            <a:ext cx="260864" cy="158243"/>
            <a:chOff x="0" y="0"/>
            <a:chExt cx="495569" cy="300618"/>
          </a:xfrm>
        </p:grpSpPr>
        <p:sp>
          <p:nvSpPr>
            <p:cNvPr id="9" name="Freeform 9"/>
            <p:cNvSpPr/>
            <p:nvPr/>
          </p:nvSpPr>
          <p:spPr>
            <a:xfrm>
              <a:off x="0" y="0"/>
              <a:ext cx="495569" cy="300618"/>
            </a:xfrm>
            <a:custGeom>
              <a:avLst/>
              <a:gdLst/>
              <a:ahLst/>
              <a:cxnLst/>
              <a:rect l="l" t="t" r="r" b="b"/>
              <a:pathLst>
                <a:path w="495569" h="300618">
                  <a:moveTo>
                    <a:pt x="247784" y="0"/>
                  </a:moveTo>
                  <a:lnTo>
                    <a:pt x="495569" y="300618"/>
                  </a:lnTo>
                  <a:lnTo>
                    <a:pt x="0" y="300618"/>
                  </a:lnTo>
                  <a:lnTo>
                    <a:pt x="247784" y="0"/>
                  </a:lnTo>
                  <a:close/>
                </a:path>
              </a:pathLst>
            </a:custGeom>
            <a:solidFill>
              <a:srgbClr val="0E4714"/>
            </a:solidFill>
          </p:spPr>
          <p:txBody>
            <a:bodyPr/>
            <a:lstStyle/>
            <a:p>
              <a:endParaRPr lang="en-RW"/>
            </a:p>
          </p:txBody>
        </p:sp>
        <p:sp>
          <p:nvSpPr>
            <p:cNvPr id="10" name="TextBox 10"/>
            <p:cNvSpPr txBox="1"/>
            <p:nvPr/>
          </p:nvSpPr>
          <p:spPr>
            <a:xfrm>
              <a:off x="77433" y="101473"/>
              <a:ext cx="340704" cy="177673"/>
            </a:xfrm>
            <a:prstGeom prst="rect">
              <a:avLst/>
            </a:prstGeom>
          </p:spPr>
          <p:txBody>
            <a:bodyPr lIns="50800" tIns="50800" rIns="50800" bIns="50800" rtlCol="0" anchor="ctr"/>
            <a:lstStyle/>
            <a:p>
              <a:pPr algn="ctr">
                <a:lnSpc>
                  <a:spcPts val="2240"/>
                </a:lnSpc>
              </a:pPr>
              <a:endParaRPr/>
            </a:p>
          </p:txBody>
        </p:sp>
      </p:grpSp>
      <p:sp>
        <p:nvSpPr>
          <p:cNvPr id="14" name="TextBox 14"/>
          <p:cNvSpPr txBox="1"/>
          <p:nvPr/>
        </p:nvSpPr>
        <p:spPr>
          <a:xfrm>
            <a:off x="337894" y="5519833"/>
            <a:ext cx="2425839" cy="1110945"/>
          </a:xfrm>
          <a:prstGeom prst="rect">
            <a:avLst/>
          </a:prstGeom>
        </p:spPr>
        <p:txBody>
          <a:bodyPr wrap="square" lIns="0" tIns="0" rIns="0" bIns="0" rtlCol="0" anchor="t">
            <a:spAutoFit/>
          </a:bodyPr>
          <a:lstStyle/>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Problem definition</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Market Research</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Idea Validation</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Feature Definition</a:t>
            </a:r>
          </a:p>
        </p:txBody>
      </p:sp>
      <p:sp>
        <p:nvSpPr>
          <p:cNvPr id="15" name="TextBox 15"/>
          <p:cNvSpPr txBox="1"/>
          <p:nvPr/>
        </p:nvSpPr>
        <p:spPr>
          <a:xfrm>
            <a:off x="404813" y="4380220"/>
            <a:ext cx="2785647" cy="893963"/>
          </a:xfrm>
          <a:prstGeom prst="rect">
            <a:avLst/>
          </a:prstGeom>
        </p:spPr>
        <p:txBody>
          <a:bodyPr lIns="0" tIns="0" rIns="0" bIns="0" rtlCol="0" anchor="t">
            <a:spAutoFit/>
          </a:bodyPr>
          <a:lstStyle/>
          <a:p>
            <a:pPr algn="l">
              <a:lnSpc>
                <a:spcPts val="3600"/>
              </a:lnSpc>
            </a:pP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Conceptualization</a:t>
            </a:r>
            <a:b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b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Research</a:t>
            </a:r>
          </a:p>
        </p:txBody>
      </p:sp>
      <p:sp>
        <p:nvSpPr>
          <p:cNvPr id="16" name="TextBox 16"/>
          <p:cNvSpPr txBox="1"/>
          <p:nvPr/>
        </p:nvSpPr>
        <p:spPr>
          <a:xfrm>
            <a:off x="403244" y="3921411"/>
            <a:ext cx="2785647" cy="428625"/>
          </a:xfrm>
          <a:prstGeom prst="rect">
            <a:avLst/>
          </a:prstGeom>
        </p:spPr>
        <p:txBody>
          <a:bodyPr lIns="0" tIns="0" rIns="0" bIns="0" rtlCol="0" anchor="t">
            <a:spAutoFit/>
          </a:bodyPr>
          <a:lstStyle/>
          <a:p>
            <a:pPr algn="l">
              <a:lnSpc>
                <a:spcPts val="3359"/>
              </a:lnSpc>
            </a:pPr>
            <a:r>
              <a:rPr lang="en-US" sz="2799" dirty="0">
                <a:solidFill>
                  <a:srgbClr val="0E4714"/>
                </a:solidFill>
                <a:latin typeface="Gotham"/>
                <a:ea typeface="Gotham"/>
                <a:cs typeface="Gotham"/>
                <a:sym typeface="Gotham"/>
              </a:rPr>
              <a:t>1</a:t>
            </a:r>
          </a:p>
        </p:txBody>
      </p:sp>
      <p:sp>
        <p:nvSpPr>
          <p:cNvPr id="32" name="TextBox 14">
            <a:extLst>
              <a:ext uri="{FF2B5EF4-FFF2-40B4-BE49-F238E27FC236}">
                <a16:creationId xmlns:a16="http://schemas.microsoft.com/office/drawing/2014/main" id="{3B527883-A155-F061-CC97-EF7B0A2EE857}"/>
              </a:ext>
            </a:extLst>
          </p:cNvPr>
          <p:cNvSpPr txBox="1"/>
          <p:nvPr/>
        </p:nvSpPr>
        <p:spPr>
          <a:xfrm>
            <a:off x="3484890" y="5517274"/>
            <a:ext cx="2425839" cy="1399679"/>
          </a:xfrm>
          <a:prstGeom prst="rect">
            <a:avLst/>
          </a:prstGeom>
        </p:spPr>
        <p:txBody>
          <a:bodyPr wrap="square" lIns="0" tIns="0" rIns="0" bIns="0" rtlCol="0" anchor="t">
            <a:spAutoFit/>
          </a:bodyPr>
          <a:lstStyle/>
          <a:p>
            <a:pPr marL="285750" indent="-285750">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Build Initial Prototype</a:t>
            </a:r>
          </a:p>
          <a:p>
            <a:pPr marL="285750" indent="-285750">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User Testing</a:t>
            </a:r>
          </a:p>
          <a:p>
            <a:pPr marL="285750" indent="-285750">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UI/UX Design</a:t>
            </a:r>
          </a:p>
          <a:p>
            <a:pPr marL="285750" indent="-285750">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Refinement</a:t>
            </a:r>
          </a:p>
        </p:txBody>
      </p:sp>
      <p:sp>
        <p:nvSpPr>
          <p:cNvPr id="33" name="TextBox 15">
            <a:extLst>
              <a:ext uri="{FF2B5EF4-FFF2-40B4-BE49-F238E27FC236}">
                <a16:creationId xmlns:a16="http://schemas.microsoft.com/office/drawing/2014/main" id="{94354D39-0995-681A-B95F-E5E7FFD55992}"/>
              </a:ext>
            </a:extLst>
          </p:cNvPr>
          <p:cNvSpPr txBox="1"/>
          <p:nvPr/>
        </p:nvSpPr>
        <p:spPr>
          <a:xfrm>
            <a:off x="3488205" y="4384426"/>
            <a:ext cx="2785647" cy="923330"/>
          </a:xfrm>
          <a:prstGeom prst="rect">
            <a:avLst/>
          </a:prstGeom>
        </p:spPr>
        <p:txBody>
          <a:bodyPr lIns="0" tIns="0" rIns="0" bIns="0" rtlCol="0" anchor="t">
            <a:spAutoFit/>
          </a:bodyPr>
          <a:lstStyle/>
          <a:p>
            <a:pPr algn="l">
              <a:lnSpc>
                <a:spcPts val="3600"/>
              </a:lnSpc>
            </a:pP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Prototype</a:t>
            </a:r>
            <a:b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b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Development</a:t>
            </a:r>
          </a:p>
        </p:txBody>
      </p:sp>
      <p:sp>
        <p:nvSpPr>
          <p:cNvPr id="34" name="TextBox 16">
            <a:extLst>
              <a:ext uri="{FF2B5EF4-FFF2-40B4-BE49-F238E27FC236}">
                <a16:creationId xmlns:a16="http://schemas.microsoft.com/office/drawing/2014/main" id="{24068A1E-C860-0294-F5D8-50D514EEB39B}"/>
              </a:ext>
            </a:extLst>
          </p:cNvPr>
          <p:cNvSpPr txBox="1"/>
          <p:nvPr/>
        </p:nvSpPr>
        <p:spPr>
          <a:xfrm>
            <a:off x="3488205" y="3919936"/>
            <a:ext cx="2785647" cy="428625"/>
          </a:xfrm>
          <a:prstGeom prst="rect">
            <a:avLst/>
          </a:prstGeom>
        </p:spPr>
        <p:txBody>
          <a:bodyPr lIns="0" tIns="0" rIns="0" bIns="0" rtlCol="0" anchor="t">
            <a:spAutoFit/>
          </a:bodyPr>
          <a:lstStyle/>
          <a:p>
            <a:pPr algn="l">
              <a:lnSpc>
                <a:spcPts val="3359"/>
              </a:lnSpc>
            </a:pPr>
            <a:r>
              <a:rPr lang="en-US" sz="2799" dirty="0">
                <a:solidFill>
                  <a:srgbClr val="0E4714"/>
                </a:solidFill>
                <a:latin typeface="Gotham"/>
                <a:ea typeface="Gotham"/>
                <a:cs typeface="Gotham"/>
                <a:sym typeface="Gotham"/>
              </a:rPr>
              <a:t>2</a:t>
            </a:r>
          </a:p>
        </p:txBody>
      </p:sp>
      <p:sp>
        <p:nvSpPr>
          <p:cNvPr id="50" name="TextBox 14">
            <a:extLst>
              <a:ext uri="{FF2B5EF4-FFF2-40B4-BE49-F238E27FC236}">
                <a16:creationId xmlns:a16="http://schemas.microsoft.com/office/drawing/2014/main" id="{61AA25A3-7C84-F36A-6F20-2F1A54A89B82}"/>
              </a:ext>
            </a:extLst>
          </p:cNvPr>
          <p:cNvSpPr txBox="1"/>
          <p:nvPr/>
        </p:nvSpPr>
        <p:spPr>
          <a:xfrm>
            <a:off x="6302600" y="5601460"/>
            <a:ext cx="2938322" cy="1675202"/>
          </a:xfrm>
          <a:prstGeom prst="rect">
            <a:avLst/>
          </a:prstGeom>
        </p:spPr>
        <p:txBody>
          <a:bodyPr wrap="square" lIns="0" tIns="0" rIns="0" bIns="0" rtlCol="0" anchor="t">
            <a:spAutoFit/>
          </a:bodyPr>
          <a:lstStyle/>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Secure Seed Funding for MVP / Hanga Pitch</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Investors Outreach</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Use Funds to Hire Developers</a:t>
            </a:r>
            <a:br>
              <a:rPr lang="en-US" dirty="0">
                <a:latin typeface="Open Sans" panose="020B0606030504020204" pitchFamily="34" charset="0"/>
                <a:ea typeface="Open Sans" panose="020B0606030504020204" pitchFamily="34" charset="0"/>
                <a:cs typeface="Open Sans" panose="020B0606030504020204" pitchFamily="34" charset="0"/>
                <a:sym typeface="Gotham"/>
              </a:rPr>
            </a:br>
            <a:endParaRPr lang="en-US" dirty="0">
              <a:latin typeface="Open Sans" panose="020B0606030504020204" pitchFamily="34" charset="0"/>
              <a:ea typeface="Open Sans" panose="020B0606030504020204" pitchFamily="34" charset="0"/>
              <a:cs typeface="Open Sans" panose="020B0606030504020204" pitchFamily="34" charset="0"/>
              <a:sym typeface="Gotham"/>
            </a:endParaRPr>
          </a:p>
        </p:txBody>
      </p:sp>
      <p:sp>
        <p:nvSpPr>
          <p:cNvPr id="51" name="TextBox 15">
            <a:extLst>
              <a:ext uri="{FF2B5EF4-FFF2-40B4-BE49-F238E27FC236}">
                <a16:creationId xmlns:a16="http://schemas.microsoft.com/office/drawing/2014/main" id="{939C5052-36A3-B1AC-1D35-AEB102E7E772}"/>
              </a:ext>
            </a:extLst>
          </p:cNvPr>
          <p:cNvSpPr txBox="1"/>
          <p:nvPr/>
        </p:nvSpPr>
        <p:spPr>
          <a:xfrm>
            <a:off x="6511225" y="4468611"/>
            <a:ext cx="2785647" cy="923330"/>
          </a:xfrm>
          <a:prstGeom prst="rect">
            <a:avLst/>
          </a:prstGeom>
        </p:spPr>
        <p:txBody>
          <a:bodyPr lIns="0" tIns="0" rIns="0" bIns="0" rtlCol="0" anchor="t">
            <a:spAutoFit/>
          </a:bodyPr>
          <a:lstStyle/>
          <a:p>
            <a:pPr algn="l">
              <a:lnSpc>
                <a:spcPts val="3600"/>
              </a:lnSpc>
            </a:pP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Raising Seed</a:t>
            </a:r>
            <a:b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b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Capital</a:t>
            </a:r>
          </a:p>
        </p:txBody>
      </p:sp>
      <p:sp>
        <p:nvSpPr>
          <p:cNvPr id="52" name="TextBox 16">
            <a:extLst>
              <a:ext uri="{FF2B5EF4-FFF2-40B4-BE49-F238E27FC236}">
                <a16:creationId xmlns:a16="http://schemas.microsoft.com/office/drawing/2014/main" id="{C770E0C0-E1A0-C4B0-3AEA-AEC00C718DFD}"/>
              </a:ext>
            </a:extLst>
          </p:cNvPr>
          <p:cNvSpPr txBox="1"/>
          <p:nvPr/>
        </p:nvSpPr>
        <p:spPr>
          <a:xfrm>
            <a:off x="6511225" y="4004121"/>
            <a:ext cx="2785647" cy="428625"/>
          </a:xfrm>
          <a:prstGeom prst="rect">
            <a:avLst/>
          </a:prstGeom>
        </p:spPr>
        <p:txBody>
          <a:bodyPr lIns="0" tIns="0" rIns="0" bIns="0" rtlCol="0" anchor="t">
            <a:spAutoFit/>
          </a:bodyPr>
          <a:lstStyle/>
          <a:p>
            <a:pPr algn="l">
              <a:lnSpc>
                <a:spcPts val="3359"/>
              </a:lnSpc>
            </a:pPr>
            <a:r>
              <a:rPr lang="en-US" sz="2799" dirty="0">
                <a:solidFill>
                  <a:srgbClr val="0E4714"/>
                </a:solidFill>
                <a:latin typeface="Gotham"/>
                <a:ea typeface="Gotham"/>
                <a:cs typeface="Gotham"/>
                <a:sym typeface="Gotham"/>
              </a:rPr>
              <a:t>3</a:t>
            </a:r>
          </a:p>
        </p:txBody>
      </p:sp>
      <p:sp>
        <p:nvSpPr>
          <p:cNvPr id="53" name="TextBox 14">
            <a:extLst>
              <a:ext uri="{FF2B5EF4-FFF2-40B4-BE49-F238E27FC236}">
                <a16:creationId xmlns:a16="http://schemas.microsoft.com/office/drawing/2014/main" id="{3E3EA458-3755-288D-9AEF-6BDE44E0007A}"/>
              </a:ext>
            </a:extLst>
          </p:cNvPr>
          <p:cNvSpPr txBox="1"/>
          <p:nvPr/>
        </p:nvSpPr>
        <p:spPr>
          <a:xfrm>
            <a:off x="9717935" y="5519833"/>
            <a:ext cx="2785648" cy="1110945"/>
          </a:xfrm>
          <a:prstGeom prst="rect">
            <a:avLst/>
          </a:prstGeom>
        </p:spPr>
        <p:txBody>
          <a:bodyPr wrap="square" lIns="0" tIns="0" rIns="0" bIns="0" rtlCol="0" anchor="t">
            <a:spAutoFit/>
          </a:bodyPr>
          <a:lstStyle/>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Launch MVP</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Beta Testing</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Integration</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Compliance &amp; Security</a:t>
            </a:r>
          </a:p>
        </p:txBody>
      </p:sp>
      <p:sp>
        <p:nvSpPr>
          <p:cNvPr id="54" name="TextBox 15">
            <a:extLst>
              <a:ext uri="{FF2B5EF4-FFF2-40B4-BE49-F238E27FC236}">
                <a16:creationId xmlns:a16="http://schemas.microsoft.com/office/drawing/2014/main" id="{2183CD2B-09F2-11CE-1896-46E67689A273}"/>
              </a:ext>
            </a:extLst>
          </p:cNvPr>
          <p:cNvSpPr txBox="1"/>
          <p:nvPr/>
        </p:nvSpPr>
        <p:spPr>
          <a:xfrm>
            <a:off x="9721249" y="4386986"/>
            <a:ext cx="2785647" cy="923330"/>
          </a:xfrm>
          <a:prstGeom prst="rect">
            <a:avLst/>
          </a:prstGeom>
        </p:spPr>
        <p:txBody>
          <a:bodyPr lIns="0" tIns="0" rIns="0" bIns="0" rtlCol="0" anchor="t">
            <a:spAutoFit/>
          </a:bodyPr>
          <a:lstStyle/>
          <a:p>
            <a:pPr algn="l">
              <a:lnSpc>
                <a:spcPts val="3600"/>
              </a:lnSpc>
            </a:pP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MVP </a:t>
            </a:r>
            <a:b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b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Development</a:t>
            </a:r>
          </a:p>
        </p:txBody>
      </p:sp>
      <p:sp>
        <p:nvSpPr>
          <p:cNvPr id="55" name="TextBox 16">
            <a:extLst>
              <a:ext uri="{FF2B5EF4-FFF2-40B4-BE49-F238E27FC236}">
                <a16:creationId xmlns:a16="http://schemas.microsoft.com/office/drawing/2014/main" id="{E086E8B2-48C9-DD2E-03FE-7A7A19D82283}"/>
              </a:ext>
            </a:extLst>
          </p:cNvPr>
          <p:cNvSpPr txBox="1"/>
          <p:nvPr/>
        </p:nvSpPr>
        <p:spPr>
          <a:xfrm>
            <a:off x="9721249" y="3922496"/>
            <a:ext cx="2785647" cy="428625"/>
          </a:xfrm>
          <a:prstGeom prst="rect">
            <a:avLst/>
          </a:prstGeom>
        </p:spPr>
        <p:txBody>
          <a:bodyPr lIns="0" tIns="0" rIns="0" bIns="0" rtlCol="0" anchor="t">
            <a:spAutoFit/>
          </a:bodyPr>
          <a:lstStyle/>
          <a:p>
            <a:pPr algn="l">
              <a:lnSpc>
                <a:spcPts val="3359"/>
              </a:lnSpc>
            </a:pPr>
            <a:r>
              <a:rPr lang="en-US" sz="2799" dirty="0">
                <a:solidFill>
                  <a:srgbClr val="0E4714"/>
                </a:solidFill>
                <a:latin typeface="Gotham"/>
                <a:ea typeface="Gotham"/>
                <a:cs typeface="Gotham"/>
                <a:sym typeface="Gotham"/>
              </a:rPr>
              <a:t>4</a:t>
            </a:r>
          </a:p>
        </p:txBody>
      </p:sp>
      <p:sp>
        <p:nvSpPr>
          <p:cNvPr id="56" name="TextBox 14">
            <a:extLst>
              <a:ext uri="{FF2B5EF4-FFF2-40B4-BE49-F238E27FC236}">
                <a16:creationId xmlns:a16="http://schemas.microsoft.com/office/drawing/2014/main" id="{4E48783A-1DB4-0CB2-4805-0FBFE11F304C}"/>
              </a:ext>
            </a:extLst>
          </p:cNvPr>
          <p:cNvSpPr txBox="1"/>
          <p:nvPr/>
        </p:nvSpPr>
        <p:spPr>
          <a:xfrm>
            <a:off x="12831144" y="5513069"/>
            <a:ext cx="2753682" cy="1108275"/>
          </a:xfrm>
          <a:prstGeom prst="rect">
            <a:avLst/>
          </a:prstGeom>
        </p:spPr>
        <p:txBody>
          <a:bodyPr wrap="square" lIns="0" tIns="0" rIns="0" bIns="0" rtlCol="0" anchor="t">
            <a:spAutoFit/>
          </a:bodyPr>
          <a:lstStyle/>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AI Optimization</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User Feedback Loop</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Performance Optimization</a:t>
            </a:r>
          </a:p>
        </p:txBody>
      </p:sp>
      <p:sp>
        <p:nvSpPr>
          <p:cNvPr id="57" name="TextBox 15">
            <a:extLst>
              <a:ext uri="{FF2B5EF4-FFF2-40B4-BE49-F238E27FC236}">
                <a16:creationId xmlns:a16="http://schemas.microsoft.com/office/drawing/2014/main" id="{FA26E9A6-B12C-DAE6-C466-81756841FCD6}"/>
              </a:ext>
            </a:extLst>
          </p:cNvPr>
          <p:cNvSpPr txBox="1"/>
          <p:nvPr/>
        </p:nvSpPr>
        <p:spPr>
          <a:xfrm>
            <a:off x="12834458" y="4380220"/>
            <a:ext cx="2785647" cy="923330"/>
          </a:xfrm>
          <a:prstGeom prst="rect">
            <a:avLst/>
          </a:prstGeom>
        </p:spPr>
        <p:txBody>
          <a:bodyPr lIns="0" tIns="0" rIns="0" bIns="0" rtlCol="0" anchor="t">
            <a:spAutoFit/>
          </a:bodyPr>
          <a:lstStyle/>
          <a:p>
            <a:pPr algn="l">
              <a:lnSpc>
                <a:spcPts val="3600"/>
              </a:lnSpc>
            </a:pP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Product Iteration</a:t>
            </a:r>
            <a:b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b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&amp; Improvement</a:t>
            </a:r>
          </a:p>
        </p:txBody>
      </p:sp>
      <p:sp>
        <p:nvSpPr>
          <p:cNvPr id="58" name="TextBox 16">
            <a:extLst>
              <a:ext uri="{FF2B5EF4-FFF2-40B4-BE49-F238E27FC236}">
                <a16:creationId xmlns:a16="http://schemas.microsoft.com/office/drawing/2014/main" id="{9B7B6869-923D-27C6-68EA-E51E39F0DF8B}"/>
              </a:ext>
            </a:extLst>
          </p:cNvPr>
          <p:cNvSpPr txBox="1"/>
          <p:nvPr/>
        </p:nvSpPr>
        <p:spPr>
          <a:xfrm>
            <a:off x="12834458" y="3915730"/>
            <a:ext cx="2785647" cy="428625"/>
          </a:xfrm>
          <a:prstGeom prst="rect">
            <a:avLst/>
          </a:prstGeom>
        </p:spPr>
        <p:txBody>
          <a:bodyPr lIns="0" tIns="0" rIns="0" bIns="0" rtlCol="0" anchor="t">
            <a:spAutoFit/>
          </a:bodyPr>
          <a:lstStyle/>
          <a:p>
            <a:pPr algn="l">
              <a:lnSpc>
                <a:spcPts val="3359"/>
              </a:lnSpc>
            </a:pPr>
            <a:r>
              <a:rPr lang="en-US" sz="2799" dirty="0">
                <a:solidFill>
                  <a:srgbClr val="0E4714"/>
                </a:solidFill>
                <a:latin typeface="Gotham"/>
                <a:ea typeface="Gotham"/>
                <a:cs typeface="Gotham"/>
                <a:sym typeface="Gotham"/>
              </a:rPr>
              <a:t>5</a:t>
            </a:r>
          </a:p>
        </p:txBody>
      </p:sp>
      <p:sp>
        <p:nvSpPr>
          <p:cNvPr id="65" name="TextBox 14">
            <a:extLst>
              <a:ext uri="{FF2B5EF4-FFF2-40B4-BE49-F238E27FC236}">
                <a16:creationId xmlns:a16="http://schemas.microsoft.com/office/drawing/2014/main" id="{12EC1783-8302-D465-6475-6B3D5641E002}"/>
              </a:ext>
            </a:extLst>
          </p:cNvPr>
          <p:cNvSpPr txBox="1"/>
          <p:nvPr/>
        </p:nvSpPr>
        <p:spPr>
          <a:xfrm>
            <a:off x="15871855" y="5517274"/>
            <a:ext cx="2280144" cy="1399679"/>
          </a:xfrm>
          <a:prstGeom prst="rect">
            <a:avLst/>
          </a:prstGeom>
        </p:spPr>
        <p:txBody>
          <a:bodyPr wrap="square" lIns="0" tIns="0" rIns="0" bIns="0" rtlCol="0" anchor="t">
            <a:spAutoFit/>
          </a:bodyPr>
          <a:lstStyle/>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Official CarePay Launch</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Marketing Campaign</a:t>
            </a:r>
          </a:p>
          <a:p>
            <a:pPr marL="285750" indent="-285750" algn="l">
              <a:lnSpc>
                <a:spcPts val="2240"/>
              </a:lnSpc>
              <a:buFont typeface="Arial" panose="020B0604020202020204" pitchFamily="34" charset="0"/>
              <a:buChar char="•"/>
            </a:pPr>
            <a:r>
              <a:rPr lang="en-US" dirty="0">
                <a:latin typeface="Open Sans" panose="020B0606030504020204" pitchFamily="34" charset="0"/>
                <a:ea typeface="Open Sans" panose="020B0606030504020204" pitchFamily="34" charset="0"/>
                <a:cs typeface="Open Sans" panose="020B0606030504020204" pitchFamily="34" charset="0"/>
                <a:sym typeface="Gotham"/>
              </a:rPr>
              <a:t>Training &amp; Support</a:t>
            </a:r>
          </a:p>
        </p:txBody>
      </p:sp>
      <p:sp>
        <p:nvSpPr>
          <p:cNvPr id="66" name="TextBox 15">
            <a:extLst>
              <a:ext uri="{FF2B5EF4-FFF2-40B4-BE49-F238E27FC236}">
                <a16:creationId xmlns:a16="http://schemas.microsoft.com/office/drawing/2014/main" id="{7D7CF442-D4FC-5A89-821D-B297F73A640B}"/>
              </a:ext>
            </a:extLst>
          </p:cNvPr>
          <p:cNvSpPr txBox="1"/>
          <p:nvPr/>
        </p:nvSpPr>
        <p:spPr>
          <a:xfrm>
            <a:off x="15954293" y="4386986"/>
            <a:ext cx="2785647" cy="432298"/>
          </a:xfrm>
          <a:prstGeom prst="rect">
            <a:avLst/>
          </a:prstGeom>
        </p:spPr>
        <p:txBody>
          <a:bodyPr lIns="0" tIns="0" rIns="0" bIns="0" rtlCol="0" anchor="t">
            <a:spAutoFit/>
          </a:bodyPr>
          <a:lstStyle/>
          <a:p>
            <a:pPr algn="l">
              <a:lnSpc>
                <a:spcPts val="3600"/>
              </a:lnSpc>
            </a:pPr>
            <a:r>
              <a:rPr lang="en-US" sz="2600" i="1" dirty="0">
                <a:latin typeface="Open Sans" panose="020B0606030504020204" pitchFamily="34" charset="0"/>
                <a:ea typeface="Open Sans" panose="020B0606030504020204" pitchFamily="34" charset="0"/>
                <a:cs typeface="Open Sans" panose="020B0606030504020204" pitchFamily="34" charset="0"/>
                <a:sym typeface="Times New Roman Condensed Italics"/>
              </a:rPr>
              <a:t>Full Launch</a:t>
            </a:r>
          </a:p>
        </p:txBody>
      </p:sp>
      <p:sp>
        <p:nvSpPr>
          <p:cNvPr id="67" name="TextBox 16">
            <a:extLst>
              <a:ext uri="{FF2B5EF4-FFF2-40B4-BE49-F238E27FC236}">
                <a16:creationId xmlns:a16="http://schemas.microsoft.com/office/drawing/2014/main" id="{B0E3029A-213A-EB39-46DB-936F1FB011F0}"/>
              </a:ext>
            </a:extLst>
          </p:cNvPr>
          <p:cNvSpPr txBox="1"/>
          <p:nvPr/>
        </p:nvSpPr>
        <p:spPr>
          <a:xfrm>
            <a:off x="15954293" y="3922496"/>
            <a:ext cx="2785647" cy="428625"/>
          </a:xfrm>
          <a:prstGeom prst="rect">
            <a:avLst/>
          </a:prstGeom>
        </p:spPr>
        <p:txBody>
          <a:bodyPr lIns="0" tIns="0" rIns="0" bIns="0" rtlCol="0" anchor="t">
            <a:spAutoFit/>
          </a:bodyPr>
          <a:lstStyle/>
          <a:p>
            <a:pPr algn="l">
              <a:lnSpc>
                <a:spcPts val="3359"/>
              </a:lnSpc>
            </a:pPr>
            <a:r>
              <a:rPr lang="en-US" sz="2799" dirty="0">
                <a:solidFill>
                  <a:srgbClr val="0E4714"/>
                </a:solidFill>
                <a:latin typeface="Gotham"/>
                <a:ea typeface="Gotham"/>
                <a:cs typeface="Gotham"/>
                <a:sym typeface="Gotham"/>
              </a:rPr>
              <a:t>6</a:t>
            </a:r>
          </a:p>
        </p:txBody>
      </p:sp>
      <p:sp>
        <p:nvSpPr>
          <p:cNvPr id="73" name="AutoShape 3">
            <a:extLst>
              <a:ext uri="{FF2B5EF4-FFF2-40B4-BE49-F238E27FC236}">
                <a16:creationId xmlns:a16="http://schemas.microsoft.com/office/drawing/2014/main" id="{ACE50E57-B29D-D764-EFEF-5E462A11BB03}"/>
              </a:ext>
            </a:extLst>
          </p:cNvPr>
          <p:cNvSpPr/>
          <p:nvPr/>
        </p:nvSpPr>
        <p:spPr>
          <a:xfrm flipH="1" flipV="1">
            <a:off x="497226" y="2988131"/>
            <a:ext cx="0" cy="831117"/>
          </a:xfrm>
          <a:prstGeom prst="line">
            <a:avLst/>
          </a:prstGeom>
          <a:ln w="38100" cap="flat">
            <a:solidFill>
              <a:schemeClr val="tx1"/>
            </a:solidFill>
            <a:prstDash val="solid"/>
            <a:headEnd type="none" w="sm" len="sm"/>
            <a:tailEnd type="none" w="sm" len="sm"/>
          </a:ln>
        </p:spPr>
        <p:txBody>
          <a:bodyPr/>
          <a:lstStyle/>
          <a:p>
            <a:endParaRPr lang="en-RW"/>
          </a:p>
        </p:txBody>
      </p:sp>
      <p:sp>
        <p:nvSpPr>
          <p:cNvPr id="74" name="AutoShape 3">
            <a:extLst>
              <a:ext uri="{FF2B5EF4-FFF2-40B4-BE49-F238E27FC236}">
                <a16:creationId xmlns:a16="http://schemas.microsoft.com/office/drawing/2014/main" id="{D92CDA0A-D79B-08A6-D910-600DFFDCF3D6}"/>
              </a:ext>
            </a:extLst>
          </p:cNvPr>
          <p:cNvSpPr/>
          <p:nvPr/>
        </p:nvSpPr>
        <p:spPr>
          <a:xfrm flipH="1" flipV="1">
            <a:off x="3481579" y="2988131"/>
            <a:ext cx="0" cy="831117"/>
          </a:xfrm>
          <a:prstGeom prst="line">
            <a:avLst/>
          </a:prstGeom>
          <a:ln w="38100" cap="flat">
            <a:solidFill>
              <a:schemeClr val="tx1"/>
            </a:solidFill>
            <a:prstDash val="solid"/>
            <a:headEnd type="none" w="sm" len="sm"/>
            <a:tailEnd type="none" w="sm" len="sm"/>
          </a:ln>
        </p:spPr>
        <p:txBody>
          <a:bodyPr/>
          <a:lstStyle/>
          <a:p>
            <a:endParaRPr lang="en-RW"/>
          </a:p>
        </p:txBody>
      </p:sp>
      <p:sp>
        <p:nvSpPr>
          <p:cNvPr id="75" name="AutoShape 3">
            <a:extLst>
              <a:ext uri="{FF2B5EF4-FFF2-40B4-BE49-F238E27FC236}">
                <a16:creationId xmlns:a16="http://schemas.microsoft.com/office/drawing/2014/main" id="{230E95AC-EE00-46C7-CDC2-62F0AAF8F8D7}"/>
              </a:ext>
            </a:extLst>
          </p:cNvPr>
          <p:cNvSpPr/>
          <p:nvPr/>
        </p:nvSpPr>
        <p:spPr>
          <a:xfrm flipH="1" flipV="1">
            <a:off x="6560266" y="2988131"/>
            <a:ext cx="0" cy="831117"/>
          </a:xfrm>
          <a:prstGeom prst="line">
            <a:avLst/>
          </a:prstGeom>
          <a:ln w="38100" cap="flat">
            <a:solidFill>
              <a:schemeClr val="tx1"/>
            </a:solidFill>
            <a:prstDash val="solid"/>
            <a:headEnd type="none" w="sm" len="sm"/>
            <a:tailEnd type="none" w="sm" len="sm"/>
          </a:ln>
        </p:spPr>
        <p:txBody>
          <a:bodyPr/>
          <a:lstStyle/>
          <a:p>
            <a:endParaRPr lang="en-RW"/>
          </a:p>
        </p:txBody>
      </p:sp>
      <p:sp>
        <p:nvSpPr>
          <p:cNvPr id="76" name="AutoShape 3">
            <a:extLst>
              <a:ext uri="{FF2B5EF4-FFF2-40B4-BE49-F238E27FC236}">
                <a16:creationId xmlns:a16="http://schemas.microsoft.com/office/drawing/2014/main" id="{ABF51DCA-18DE-3E66-A58C-F2E2BA04AE1F}"/>
              </a:ext>
            </a:extLst>
          </p:cNvPr>
          <p:cNvSpPr/>
          <p:nvPr/>
        </p:nvSpPr>
        <p:spPr>
          <a:xfrm flipH="1" flipV="1">
            <a:off x="9696667" y="2988131"/>
            <a:ext cx="0" cy="831117"/>
          </a:xfrm>
          <a:prstGeom prst="line">
            <a:avLst/>
          </a:prstGeom>
          <a:ln w="38100" cap="flat">
            <a:solidFill>
              <a:schemeClr val="tx1"/>
            </a:solidFill>
            <a:prstDash val="solid"/>
            <a:headEnd type="none" w="sm" len="sm"/>
            <a:tailEnd type="none" w="sm" len="sm"/>
          </a:ln>
        </p:spPr>
        <p:txBody>
          <a:bodyPr/>
          <a:lstStyle/>
          <a:p>
            <a:endParaRPr lang="en-RW"/>
          </a:p>
        </p:txBody>
      </p:sp>
      <p:sp>
        <p:nvSpPr>
          <p:cNvPr id="77" name="AutoShape 3">
            <a:extLst>
              <a:ext uri="{FF2B5EF4-FFF2-40B4-BE49-F238E27FC236}">
                <a16:creationId xmlns:a16="http://schemas.microsoft.com/office/drawing/2014/main" id="{D3080C0F-3BF3-A4B5-989D-62871B0D6723}"/>
              </a:ext>
            </a:extLst>
          </p:cNvPr>
          <p:cNvSpPr/>
          <p:nvPr/>
        </p:nvSpPr>
        <p:spPr>
          <a:xfrm flipH="1" flipV="1">
            <a:off x="12816502" y="2988131"/>
            <a:ext cx="0" cy="831117"/>
          </a:xfrm>
          <a:prstGeom prst="line">
            <a:avLst/>
          </a:prstGeom>
          <a:ln w="38100" cap="flat">
            <a:solidFill>
              <a:schemeClr val="tx1"/>
            </a:solidFill>
            <a:prstDash val="solid"/>
            <a:headEnd type="none" w="sm" len="sm"/>
            <a:tailEnd type="none" w="sm" len="sm"/>
          </a:ln>
        </p:spPr>
        <p:txBody>
          <a:bodyPr/>
          <a:lstStyle/>
          <a:p>
            <a:endParaRPr lang="en-RW"/>
          </a:p>
        </p:txBody>
      </p:sp>
      <p:sp>
        <p:nvSpPr>
          <p:cNvPr id="78" name="AutoShape 3">
            <a:extLst>
              <a:ext uri="{FF2B5EF4-FFF2-40B4-BE49-F238E27FC236}">
                <a16:creationId xmlns:a16="http://schemas.microsoft.com/office/drawing/2014/main" id="{B269D79B-D94B-F8BB-3B05-88C02D77B380}"/>
              </a:ext>
            </a:extLst>
          </p:cNvPr>
          <p:cNvSpPr/>
          <p:nvPr/>
        </p:nvSpPr>
        <p:spPr>
          <a:xfrm flipH="1" flipV="1">
            <a:off x="16002597" y="2988131"/>
            <a:ext cx="0" cy="831117"/>
          </a:xfrm>
          <a:prstGeom prst="line">
            <a:avLst/>
          </a:prstGeom>
          <a:ln w="38100" cap="flat">
            <a:solidFill>
              <a:schemeClr val="tx1"/>
            </a:solidFill>
            <a:prstDash val="solid"/>
            <a:headEnd type="none" w="sm" len="sm"/>
            <a:tailEnd type="none" w="sm" len="sm"/>
          </a:ln>
        </p:spPr>
        <p:txBody>
          <a:bodyPr/>
          <a:lstStyle/>
          <a:p>
            <a:endParaRPr lang="en-RW"/>
          </a:p>
        </p:txBody>
      </p:sp>
      <p:pic>
        <p:nvPicPr>
          <p:cNvPr id="79" name="Picture 78">
            <a:extLst>
              <a:ext uri="{FF2B5EF4-FFF2-40B4-BE49-F238E27FC236}">
                <a16:creationId xmlns:a16="http://schemas.microsoft.com/office/drawing/2014/main" id="{62624774-0C0B-7E4E-6802-E8B17514960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2382" y="2223826"/>
            <a:ext cx="715171" cy="713223"/>
          </a:xfrm>
          <a:prstGeom prst="rect">
            <a:avLst/>
          </a:prstGeom>
        </p:spPr>
      </p:pic>
      <p:pic>
        <p:nvPicPr>
          <p:cNvPr id="80" name="Picture 79">
            <a:extLst>
              <a:ext uri="{FF2B5EF4-FFF2-40B4-BE49-F238E27FC236}">
                <a16:creationId xmlns:a16="http://schemas.microsoft.com/office/drawing/2014/main" id="{6F62FA7E-1550-4B08-925F-61C1FB81255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30619" y="2218939"/>
            <a:ext cx="715171" cy="713223"/>
          </a:xfrm>
          <a:prstGeom prst="rect">
            <a:avLst/>
          </a:prstGeom>
        </p:spPr>
      </p:pic>
      <p:pic>
        <p:nvPicPr>
          <p:cNvPr id="83" name="Picture 82">
            <a:extLst>
              <a:ext uri="{FF2B5EF4-FFF2-40B4-BE49-F238E27FC236}">
                <a16:creationId xmlns:a16="http://schemas.microsoft.com/office/drawing/2014/main" id="{8E60E995-5810-1351-513A-90AFD32F23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6379" y="2338435"/>
            <a:ext cx="1781024" cy="413848"/>
          </a:xfrm>
          <a:prstGeom prst="rect">
            <a:avLst/>
          </a:prstGeom>
        </p:spPr>
      </p:pic>
      <p:grpSp>
        <p:nvGrpSpPr>
          <p:cNvPr id="95" name="Group 65">
            <a:extLst>
              <a:ext uri="{FF2B5EF4-FFF2-40B4-BE49-F238E27FC236}">
                <a16:creationId xmlns:a16="http://schemas.microsoft.com/office/drawing/2014/main" id="{11E4C1A7-DE8A-E2D8-67DC-81B59BD3EE54}"/>
              </a:ext>
            </a:extLst>
          </p:cNvPr>
          <p:cNvGrpSpPr/>
          <p:nvPr/>
        </p:nvGrpSpPr>
        <p:grpSpPr>
          <a:xfrm>
            <a:off x="0" y="457494"/>
            <a:ext cx="18288000" cy="1495425"/>
            <a:chOff x="0" y="0"/>
            <a:chExt cx="4816593" cy="393857"/>
          </a:xfrm>
        </p:grpSpPr>
        <p:sp>
          <p:nvSpPr>
            <p:cNvPr id="96" name="Freeform 66">
              <a:extLst>
                <a:ext uri="{FF2B5EF4-FFF2-40B4-BE49-F238E27FC236}">
                  <a16:creationId xmlns:a16="http://schemas.microsoft.com/office/drawing/2014/main" id="{C2D5A5D1-5C26-1541-4F0F-532459D4A602}"/>
                </a:ext>
              </a:extLst>
            </p:cNvPr>
            <p:cNvSpPr/>
            <p:nvPr/>
          </p:nvSpPr>
          <p:spPr>
            <a:xfrm>
              <a:off x="0" y="0"/>
              <a:ext cx="4816592" cy="393857"/>
            </a:xfrm>
            <a:custGeom>
              <a:avLst/>
              <a:gdLst/>
              <a:ahLst/>
              <a:cxnLst/>
              <a:rect l="l" t="t" r="r" b="b"/>
              <a:pathLst>
                <a:path w="4816592" h="393857">
                  <a:moveTo>
                    <a:pt x="0" y="0"/>
                  </a:moveTo>
                  <a:lnTo>
                    <a:pt x="4816592" y="0"/>
                  </a:lnTo>
                  <a:lnTo>
                    <a:pt x="4816592" y="393857"/>
                  </a:lnTo>
                  <a:lnTo>
                    <a:pt x="0" y="393857"/>
                  </a:lnTo>
                  <a:close/>
                </a:path>
              </a:pathLst>
            </a:custGeom>
            <a:solidFill>
              <a:srgbClr val="17726D"/>
            </a:solidFill>
          </p:spPr>
          <p:txBody>
            <a:bodyPr/>
            <a:lstStyle/>
            <a:p>
              <a:endParaRPr lang="en-RW"/>
            </a:p>
          </p:txBody>
        </p:sp>
        <p:sp>
          <p:nvSpPr>
            <p:cNvPr id="97" name="TextBox 67">
              <a:extLst>
                <a:ext uri="{FF2B5EF4-FFF2-40B4-BE49-F238E27FC236}">
                  <a16:creationId xmlns:a16="http://schemas.microsoft.com/office/drawing/2014/main" id="{1762A790-F5FE-A75F-AD82-A7AFF67E7572}"/>
                </a:ext>
              </a:extLst>
            </p:cNvPr>
            <p:cNvSpPr txBox="1"/>
            <p:nvPr/>
          </p:nvSpPr>
          <p:spPr>
            <a:xfrm>
              <a:off x="0" y="-47625"/>
              <a:ext cx="4816593" cy="441482"/>
            </a:xfrm>
            <a:prstGeom prst="rect">
              <a:avLst/>
            </a:prstGeom>
          </p:spPr>
          <p:txBody>
            <a:bodyPr lIns="50800" tIns="50800" rIns="50800" bIns="50800" rtlCol="0" anchor="ctr"/>
            <a:lstStyle/>
            <a:p>
              <a:pPr algn="ctr">
                <a:lnSpc>
                  <a:spcPts val="2479"/>
                </a:lnSpc>
              </a:pPr>
              <a:endParaRPr/>
            </a:p>
          </p:txBody>
        </p:sp>
      </p:grpSp>
      <p:sp>
        <p:nvSpPr>
          <p:cNvPr id="98" name="TextBox 75">
            <a:extLst>
              <a:ext uri="{FF2B5EF4-FFF2-40B4-BE49-F238E27FC236}">
                <a16:creationId xmlns:a16="http://schemas.microsoft.com/office/drawing/2014/main" id="{4DAF6708-22C6-B381-DD78-BDAFE8F02EFD}"/>
              </a:ext>
            </a:extLst>
          </p:cNvPr>
          <p:cNvSpPr txBox="1"/>
          <p:nvPr/>
        </p:nvSpPr>
        <p:spPr>
          <a:xfrm>
            <a:off x="1663799" y="717893"/>
            <a:ext cx="13409455" cy="974626"/>
          </a:xfrm>
          <a:prstGeom prst="rect">
            <a:avLst/>
          </a:prstGeom>
        </p:spPr>
        <p:txBody>
          <a:bodyPr wrap="square" lIns="0" tIns="0" rIns="0" bIns="0" rtlCol="0" anchor="t">
            <a:spAutoFit/>
          </a:bodyPr>
          <a:lstStyle/>
          <a:p>
            <a:pPr algn="l">
              <a:lnSpc>
                <a:spcPts val="7560"/>
              </a:lnSpc>
            </a:pPr>
            <a:r>
              <a:rPr lang="en-US" sz="7200" b="1" dirty="0">
                <a:solidFill>
                  <a:srgbClr val="FFFFFF"/>
                </a:solidFill>
                <a:latin typeface="Inter Bold"/>
                <a:ea typeface="Inter Bold"/>
                <a:cs typeface="Inter Bold"/>
                <a:sym typeface="Inter Bold"/>
              </a:rPr>
              <a:t>CarePay Path To Success</a:t>
            </a:r>
          </a:p>
        </p:txBody>
      </p:sp>
      <p:sp>
        <p:nvSpPr>
          <p:cNvPr id="102" name="Pentagon 101">
            <a:extLst>
              <a:ext uri="{FF2B5EF4-FFF2-40B4-BE49-F238E27FC236}">
                <a16:creationId xmlns:a16="http://schemas.microsoft.com/office/drawing/2014/main" id="{C0028903-36CE-F5D7-54E3-1593F29754E7}"/>
              </a:ext>
            </a:extLst>
          </p:cNvPr>
          <p:cNvSpPr/>
          <p:nvPr/>
        </p:nvSpPr>
        <p:spPr>
          <a:xfrm>
            <a:off x="11940637" y="2379521"/>
            <a:ext cx="1781013" cy="385340"/>
          </a:xfrm>
          <a:prstGeom prst="homePlate">
            <a:avLst/>
          </a:prstGeom>
          <a:solidFill>
            <a:srgbClr val="17726D"/>
          </a:solidFill>
        </p:spPr>
        <p:txBody>
          <a:bodyPr/>
          <a:lstStyle/>
          <a:p>
            <a:pPr algn="ctr"/>
            <a:r>
              <a:rPr lang="en-RW" b="1" dirty="0">
                <a:solidFill>
                  <a:schemeClr val="bg1"/>
                </a:solidFill>
                <a:latin typeface="Open Sans" panose="020B0606030504020204" pitchFamily="34" charset="0"/>
                <a:ea typeface="Open Sans" panose="020B0606030504020204" pitchFamily="34" charset="0"/>
                <a:cs typeface="Open Sans" panose="020B0606030504020204" pitchFamily="34" charset="0"/>
              </a:rPr>
              <a:t>Future</a:t>
            </a:r>
          </a:p>
        </p:txBody>
      </p:sp>
      <p:sp>
        <p:nvSpPr>
          <p:cNvPr id="103" name="Pentagon 102">
            <a:extLst>
              <a:ext uri="{FF2B5EF4-FFF2-40B4-BE49-F238E27FC236}">
                <a16:creationId xmlns:a16="http://schemas.microsoft.com/office/drawing/2014/main" id="{629F77F1-08DA-3AF4-F5F9-8C407C5A4B2D}"/>
              </a:ext>
            </a:extLst>
          </p:cNvPr>
          <p:cNvSpPr/>
          <p:nvPr/>
        </p:nvSpPr>
        <p:spPr>
          <a:xfrm>
            <a:off x="15189480" y="2423083"/>
            <a:ext cx="1781013" cy="385340"/>
          </a:xfrm>
          <a:prstGeom prst="homePlate">
            <a:avLst/>
          </a:prstGeom>
          <a:solidFill>
            <a:srgbClr val="17726D"/>
          </a:solidFill>
        </p:spPr>
        <p:txBody>
          <a:bodyPr/>
          <a:lstStyle/>
          <a:p>
            <a:pPr algn="ctr"/>
            <a:r>
              <a:rPr lang="en-RW" b="1" dirty="0">
                <a:solidFill>
                  <a:schemeClr val="bg1"/>
                </a:solidFill>
                <a:latin typeface="Open Sans" panose="020B0606030504020204" pitchFamily="34" charset="0"/>
                <a:ea typeface="Open Sans" panose="020B0606030504020204" pitchFamily="34" charset="0"/>
                <a:cs typeface="Open Sans" panose="020B0606030504020204" pitchFamily="34" charset="0"/>
              </a:rPr>
              <a:t>Future</a:t>
            </a:r>
          </a:p>
        </p:txBody>
      </p:sp>
      <p:pic>
        <p:nvPicPr>
          <p:cNvPr id="104" name="Picture 103">
            <a:extLst>
              <a:ext uri="{FF2B5EF4-FFF2-40B4-BE49-F238E27FC236}">
                <a16:creationId xmlns:a16="http://schemas.microsoft.com/office/drawing/2014/main" id="{107D3156-BAEB-72DD-7BCC-073766DCD0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27423" y="2321850"/>
            <a:ext cx="1781024" cy="41384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F07672-D710-D16B-9C26-66339A7C4403}"/>
            </a:ext>
          </a:extLst>
        </p:cNvPr>
        <p:cNvGrpSpPr/>
        <p:nvPr/>
      </p:nvGrpSpPr>
      <p:grpSpPr>
        <a:xfrm>
          <a:off x="0" y="0"/>
          <a:ext cx="0" cy="0"/>
          <a:chOff x="0" y="0"/>
          <a:chExt cx="0" cy="0"/>
        </a:xfrm>
      </p:grpSpPr>
      <p:graphicFrame>
        <p:nvGraphicFramePr>
          <p:cNvPr id="31" name="Table 30">
            <a:extLst>
              <a:ext uri="{FF2B5EF4-FFF2-40B4-BE49-F238E27FC236}">
                <a16:creationId xmlns:a16="http://schemas.microsoft.com/office/drawing/2014/main" id="{B92D5E83-A57B-D73D-5312-8CA074296E3F}"/>
              </a:ext>
            </a:extLst>
          </p:cNvPr>
          <p:cNvGraphicFramePr>
            <a:graphicFrameLocks noGrp="1"/>
          </p:cNvGraphicFramePr>
          <p:nvPr>
            <p:extLst>
              <p:ext uri="{D42A27DB-BD31-4B8C-83A1-F6EECF244321}">
                <p14:modId xmlns:p14="http://schemas.microsoft.com/office/powerpoint/2010/main" val="1030681912"/>
              </p:ext>
            </p:extLst>
          </p:nvPr>
        </p:nvGraphicFramePr>
        <p:xfrm>
          <a:off x="1219200" y="3467100"/>
          <a:ext cx="15544800" cy="6135812"/>
        </p:xfrm>
        <a:graphic>
          <a:graphicData uri="http://schemas.openxmlformats.org/drawingml/2006/table">
            <a:tbl>
              <a:tblPr>
                <a:tableStyleId>{5C22544A-7EE6-4342-B048-85BDC9FD1C3A}</a:tableStyleId>
              </a:tblPr>
              <a:tblGrid>
                <a:gridCol w="5181600">
                  <a:extLst>
                    <a:ext uri="{9D8B030D-6E8A-4147-A177-3AD203B41FA5}">
                      <a16:colId xmlns:a16="http://schemas.microsoft.com/office/drawing/2014/main" val="966593779"/>
                    </a:ext>
                  </a:extLst>
                </a:gridCol>
                <a:gridCol w="5181600">
                  <a:extLst>
                    <a:ext uri="{9D8B030D-6E8A-4147-A177-3AD203B41FA5}">
                      <a16:colId xmlns:a16="http://schemas.microsoft.com/office/drawing/2014/main" val="3381327209"/>
                    </a:ext>
                  </a:extLst>
                </a:gridCol>
                <a:gridCol w="5181600">
                  <a:extLst>
                    <a:ext uri="{9D8B030D-6E8A-4147-A177-3AD203B41FA5}">
                      <a16:colId xmlns:a16="http://schemas.microsoft.com/office/drawing/2014/main" val="487258912"/>
                    </a:ext>
                  </a:extLst>
                </a:gridCol>
              </a:tblGrid>
              <a:tr h="1533953">
                <a:tc>
                  <a:txBody>
                    <a:bodyPr/>
                    <a:lstStyle/>
                    <a:p>
                      <a:pPr lvl="1" algn="ctr" fontAlgn="t"/>
                      <a:r>
                        <a:rPr lang="en-US" sz="2200" b="1" u="none" strike="noStrike" dirty="0">
                          <a:effectLst/>
                          <a:latin typeface="Open Sans" panose="020B0606030504020204" pitchFamily="34" charset="0"/>
                          <a:ea typeface="Open Sans" panose="020B0606030504020204" pitchFamily="34" charset="0"/>
                          <a:cs typeface="Open Sans" panose="020B0606030504020204" pitchFamily="34" charset="0"/>
                        </a:rPr>
                        <a:t>CarePay HMIS</a:t>
                      </a:r>
                      <a:endParaRPr lang="en-US" sz="22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nchor="ctr">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AE4D2"/>
                    </a:solidFill>
                  </a:tcPr>
                </a:tc>
                <a:tc>
                  <a:txBody>
                    <a:bodyPr/>
                    <a:lstStyle/>
                    <a:p>
                      <a:pPr lvl="1" algn="l" fontAlgn="t"/>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Free HMIS for public/private hospitals</a:t>
                      </a:r>
                      <a:endParaRPr lang="en-US" sz="20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No cost</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Claim submission option will be purchased </a:t>
                      </a:r>
                      <a:endParaRPr lang="en-US" sz="20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96418326"/>
                  </a:ext>
                </a:extLst>
              </a:tr>
              <a:tr h="1533953">
                <a:tc>
                  <a:txBody>
                    <a:bodyPr/>
                    <a:lstStyle/>
                    <a:p>
                      <a:pPr lvl="1" algn="ctr" fontAlgn="t"/>
                      <a:r>
                        <a:rPr lang="en-US" sz="2200" b="1" u="none" strike="noStrike" dirty="0">
                          <a:effectLst/>
                          <a:latin typeface="Open Sans" panose="020B0606030504020204" pitchFamily="34" charset="0"/>
                          <a:ea typeface="Open Sans" panose="020B0606030504020204" pitchFamily="34" charset="0"/>
                          <a:cs typeface="Open Sans" panose="020B0606030504020204" pitchFamily="34" charset="0"/>
                        </a:rPr>
                        <a:t>CarePay Bridge API</a:t>
                      </a:r>
                      <a:endParaRPr lang="en-US" sz="22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nchor="ctr">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AE4D2"/>
                    </a:solidFill>
                  </a:tcPr>
                </a:tc>
                <a:tc>
                  <a:txBody>
                    <a:bodyPr/>
                    <a:lstStyle/>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API integration HIMS </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Cleaned Claims Data </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Unlimited API Calls</a:t>
                      </a:r>
                      <a:endParaRPr lang="en-US" sz="20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1 Million Rwf/ month</a:t>
                      </a:r>
                      <a:endParaRPr lang="en-US" sz="20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60351942"/>
                  </a:ext>
                </a:extLst>
              </a:tr>
              <a:tr h="1533953">
                <a:tc>
                  <a:txBody>
                    <a:bodyPr/>
                    <a:lstStyle/>
                    <a:p>
                      <a:pPr lvl="1" algn="ctr" fontAlgn="t"/>
                      <a:r>
                        <a:rPr lang="en-US" sz="2200" b="1" u="none" strike="noStrike" dirty="0">
                          <a:effectLst/>
                          <a:latin typeface="Open Sans" panose="020B0606030504020204" pitchFamily="34" charset="0"/>
                          <a:ea typeface="Open Sans" panose="020B0606030504020204" pitchFamily="34" charset="0"/>
                          <a:cs typeface="Open Sans" panose="020B0606030504020204" pitchFamily="34" charset="0"/>
                        </a:rPr>
                        <a:t>CarePay Analytics + Payment Service</a:t>
                      </a:r>
                      <a:endParaRPr lang="en-US" sz="22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nchor="ctr">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AE4D2"/>
                    </a:solidFill>
                  </a:tcPr>
                </a:tc>
                <a:tc>
                  <a:txBody>
                    <a:bodyPr/>
                    <a:lstStyle/>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Automated claims adjudication</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Fraud detection </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Claims Payment </a:t>
                      </a:r>
                      <a:endParaRPr lang="en-US" sz="20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4 million Rwf / month</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Transaction fees will be applied based on Payment Gateway</a:t>
                      </a:r>
                      <a:endParaRPr lang="en-US" sz="20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40474341"/>
                  </a:ext>
                </a:extLst>
              </a:tr>
              <a:tr h="1533953">
                <a:tc>
                  <a:txBody>
                    <a:bodyPr/>
                    <a:lstStyle/>
                    <a:p>
                      <a:pPr lvl="1" algn="ctr" fontAlgn="t"/>
                      <a:r>
                        <a:rPr lang="en-US" sz="2200" b="1" u="none" strike="noStrike" dirty="0">
                          <a:effectLst/>
                          <a:latin typeface="Open Sans" panose="020B0606030504020204" pitchFamily="34" charset="0"/>
                          <a:ea typeface="Open Sans" panose="020B0606030504020204" pitchFamily="34" charset="0"/>
                          <a:cs typeface="Open Sans" panose="020B0606030504020204" pitchFamily="34" charset="0"/>
                        </a:rPr>
                        <a:t>CarePay Insure</a:t>
                      </a:r>
                      <a:endParaRPr lang="en-US" sz="22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nchor="ctr">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AE4D2"/>
                    </a:solidFill>
                  </a:tcPr>
                </a:tc>
                <a:tc>
                  <a:txBody>
                    <a:bodyPr/>
                    <a:lstStyle/>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Insurance management system</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Automated claims adjudication</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Fraud detection </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Claims Payment</a:t>
                      </a:r>
                      <a:endParaRPr lang="en-US" sz="20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7 Million Rwf/month</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1000 Rwf per card</a:t>
                      </a:r>
                    </a:p>
                    <a:p>
                      <a:pPr marL="742950" lvl="1" indent="-285750" algn="l" fontAlgn="t">
                        <a:buFont typeface="Arial" panose="020B0604020202020204" pitchFamily="34" charset="0"/>
                        <a:buChar char="•"/>
                      </a:pPr>
                      <a:r>
                        <a:rPr lang="en-US" sz="2000" b="0" u="none" strike="noStrike" dirty="0">
                          <a:effectLst/>
                          <a:latin typeface="Open Sans" panose="020B0606030504020204" pitchFamily="34" charset="0"/>
                          <a:ea typeface="Open Sans" panose="020B0606030504020204" pitchFamily="34" charset="0"/>
                          <a:cs typeface="Open Sans" panose="020B0606030504020204" pitchFamily="34" charset="0"/>
                        </a:rPr>
                        <a:t>Transaction fees will be applied based on Payment Gateway</a:t>
                      </a:r>
                      <a:endParaRPr lang="en-US" sz="20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9525" marR="9525" marT="9525"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3557218"/>
                  </a:ext>
                </a:extLst>
              </a:tr>
            </a:tbl>
          </a:graphicData>
        </a:graphic>
      </p:graphicFrame>
      <p:sp>
        <p:nvSpPr>
          <p:cNvPr id="35" name="Terminator 34">
            <a:extLst>
              <a:ext uri="{FF2B5EF4-FFF2-40B4-BE49-F238E27FC236}">
                <a16:creationId xmlns:a16="http://schemas.microsoft.com/office/drawing/2014/main" id="{76F86477-6414-9378-B724-F0F4DD06CD34}"/>
              </a:ext>
            </a:extLst>
          </p:cNvPr>
          <p:cNvSpPr/>
          <p:nvPr/>
        </p:nvSpPr>
        <p:spPr>
          <a:xfrm>
            <a:off x="6477000" y="2137955"/>
            <a:ext cx="4800600" cy="915507"/>
          </a:xfrm>
          <a:prstGeom prst="flowChartTerminator">
            <a:avLst/>
          </a:prstGeom>
          <a:solidFill>
            <a:srgbClr val="17726D"/>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RW" sz="3000" b="1" dirty="0">
                <a:latin typeface="Open Sans" panose="020B0606030504020204" pitchFamily="34" charset="0"/>
                <a:ea typeface="Open Sans" panose="020B0606030504020204" pitchFamily="34" charset="0"/>
                <a:cs typeface="Open Sans" panose="020B0606030504020204" pitchFamily="34" charset="0"/>
              </a:rPr>
              <a:t>Description</a:t>
            </a:r>
          </a:p>
        </p:txBody>
      </p:sp>
      <p:sp>
        <p:nvSpPr>
          <p:cNvPr id="37" name="Terminator 36">
            <a:extLst>
              <a:ext uri="{FF2B5EF4-FFF2-40B4-BE49-F238E27FC236}">
                <a16:creationId xmlns:a16="http://schemas.microsoft.com/office/drawing/2014/main" id="{D4754F85-C6BC-8DEC-27AD-2A43CD7793C4}"/>
              </a:ext>
            </a:extLst>
          </p:cNvPr>
          <p:cNvSpPr/>
          <p:nvPr/>
        </p:nvSpPr>
        <p:spPr>
          <a:xfrm>
            <a:off x="11734800" y="2137954"/>
            <a:ext cx="4800600" cy="915507"/>
          </a:xfrm>
          <a:prstGeom prst="flowChartTerminator">
            <a:avLst/>
          </a:prstGeom>
          <a:solidFill>
            <a:srgbClr val="17726D"/>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RW" sz="3000" b="1" dirty="0">
                <a:latin typeface="Open Sans" panose="020B0606030504020204" pitchFamily="34" charset="0"/>
                <a:ea typeface="Open Sans" panose="020B0606030504020204" pitchFamily="34" charset="0"/>
                <a:cs typeface="Open Sans" panose="020B0606030504020204" pitchFamily="34" charset="0"/>
              </a:rPr>
              <a:t>Prices</a:t>
            </a:r>
          </a:p>
        </p:txBody>
      </p:sp>
      <p:sp>
        <p:nvSpPr>
          <p:cNvPr id="38" name="Terminator 37">
            <a:extLst>
              <a:ext uri="{FF2B5EF4-FFF2-40B4-BE49-F238E27FC236}">
                <a16:creationId xmlns:a16="http://schemas.microsoft.com/office/drawing/2014/main" id="{288607A4-8A0A-6CD0-1859-988AC1C59B00}"/>
              </a:ext>
            </a:extLst>
          </p:cNvPr>
          <p:cNvSpPr/>
          <p:nvPr/>
        </p:nvSpPr>
        <p:spPr>
          <a:xfrm>
            <a:off x="1219200" y="2137953"/>
            <a:ext cx="4800600" cy="915507"/>
          </a:xfrm>
          <a:prstGeom prst="flowChartTerminator">
            <a:avLst/>
          </a:prstGeom>
          <a:solidFill>
            <a:srgbClr val="17726D"/>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RW" sz="3000" b="1" dirty="0">
                <a:latin typeface="Open Sans" panose="020B0606030504020204" pitchFamily="34" charset="0"/>
                <a:ea typeface="Open Sans" panose="020B0606030504020204" pitchFamily="34" charset="0"/>
                <a:cs typeface="Open Sans" panose="020B0606030504020204" pitchFamily="34" charset="0"/>
              </a:rPr>
              <a:t>CarePay Products</a:t>
            </a:r>
          </a:p>
        </p:txBody>
      </p:sp>
      <p:grpSp>
        <p:nvGrpSpPr>
          <p:cNvPr id="45" name="Group 65">
            <a:extLst>
              <a:ext uri="{FF2B5EF4-FFF2-40B4-BE49-F238E27FC236}">
                <a16:creationId xmlns:a16="http://schemas.microsoft.com/office/drawing/2014/main" id="{A837162A-C07D-37C8-8FAE-10B045FD4FB9}"/>
              </a:ext>
            </a:extLst>
          </p:cNvPr>
          <p:cNvGrpSpPr/>
          <p:nvPr/>
        </p:nvGrpSpPr>
        <p:grpSpPr>
          <a:xfrm>
            <a:off x="0" y="178202"/>
            <a:ext cx="18299900" cy="1428883"/>
            <a:chOff x="0" y="0"/>
            <a:chExt cx="4816593" cy="393857"/>
          </a:xfrm>
        </p:grpSpPr>
        <p:sp>
          <p:nvSpPr>
            <p:cNvPr id="46" name="Freeform 66">
              <a:extLst>
                <a:ext uri="{FF2B5EF4-FFF2-40B4-BE49-F238E27FC236}">
                  <a16:creationId xmlns:a16="http://schemas.microsoft.com/office/drawing/2014/main" id="{4BA072F4-8BC5-2978-28CA-6251D82703F1}"/>
                </a:ext>
              </a:extLst>
            </p:cNvPr>
            <p:cNvSpPr/>
            <p:nvPr/>
          </p:nvSpPr>
          <p:spPr>
            <a:xfrm>
              <a:off x="0" y="0"/>
              <a:ext cx="4816592" cy="393857"/>
            </a:xfrm>
            <a:custGeom>
              <a:avLst/>
              <a:gdLst/>
              <a:ahLst/>
              <a:cxnLst/>
              <a:rect l="l" t="t" r="r" b="b"/>
              <a:pathLst>
                <a:path w="4816592" h="393857">
                  <a:moveTo>
                    <a:pt x="0" y="0"/>
                  </a:moveTo>
                  <a:lnTo>
                    <a:pt x="4816592" y="0"/>
                  </a:lnTo>
                  <a:lnTo>
                    <a:pt x="4816592" y="393857"/>
                  </a:lnTo>
                  <a:lnTo>
                    <a:pt x="0" y="393857"/>
                  </a:lnTo>
                  <a:close/>
                </a:path>
              </a:pathLst>
            </a:custGeom>
            <a:solidFill>
              <a:srgbClr val="17726D"/>
            </a:solidFill>
          </p:spPr>
          <p:txBody>
            <a:bodyPr/>
            <a:lstStyle/>
            <a:p>
              <a:endParaRPr lang="en-RW" dirty="0"/>
            </a:p>
          </p:txBody>
        </p:sp>
        <p:sp>
          <p:nvSpPr>
            <p:cNvPr id="47" name="TextBox 67">
              <a:extLst>
                <a:ext uri="{FF2B5EF4-FFF2-40B4-BE49-F238E27FC236}">
                  <a16:creationId xmlns:a16="http://schemas.microsoft.com/office/drawing/2014/main" id="{D1F6D3AC-4D63-6396-41EA-0537C3BD6262}"/>
                </a:ext>
              </a:extLst>
            </p:cNvPr>
            <p:cNvSpPr txBox="1"/>
            <p:nvPr/>
          </p:nvSpPr>
          <p:spPr>
            <a:xfrm>
              <a:off x="0" y="-47625"/>
              <a:ext cx="4816593" cy="441482"/>
            </a:xfrm>
            <a:prstGeom prst="rect">
              <a:avLst/>
            </a:prstGeom>
          </p:spPr>
          <p:txBody>
            <a:bodyPr lIns="50800" tIns="50800" rIns="50800" bIns="50800" rtlCol="0" anchor="ctr"/>
            <a:lstStyle/>
            <a:p>
              <a:pPr algn="ctr">
                <a:lnSpc>
                  <a:spcPts val="2479"/>
                </a:lnSpc>
              </a:pPr>
              <a:endParaRPr/>
            </a:p>
          </p:txBody>
        </p:sp>
      </p:grpSp>
      <p:sp>
        <p:nvSpPr>
          <p:cNvPr id="98" name="TextBox 75">
            <a:extLst>
              <a:ext uri="{FF2B5EF4-FFF2-40B4-BE49-F238E27FC236}">
                <a16:creationId xmlns:a16="http://schemas.microsoft.com/office/drawing/2014/main" id="{5A04CFB8-F72E-73AA-18E0-D284A2F878F5}"/>
              </a:ext>
            </a:extLst>
          </p:cNvPr>
          <p:cNvSpPr txBox="1"/>
          <p:nvPr/>
        </p:nvSpPr>
        <p:spPr>
          <a:xfrm>
            <a:off x="2971800" y="461505"/>
            <a:ext cx="13409455" cy="974626"/>
          </a:xfrm>
          <a:prstGeom prst="rect">
            <a:avLst/>
          </a:prstGeom>
        </p:spPr>
        <p:txBody>
          <a:bodyPr wrap="square" lIns="0" tIns="0" rIns="0" bIns="0" rtlCol="0" anchor="t">
            <a:spAutoFit/>
          </a:bodyPr>
          <a:lstStyle/>
          <a:p>
            <a:pPr algn="l">
              <a:lnSpc>
                <a:spcPts val="7560"/>
              </a:lnSpc>
            </a:pPr>
            <a:r>
              <a:rPr lang="en-US" sz="7200" b="1" dirty="0">
                <a:solidFill>
                  <a:schemeClr val="bg1"/>
                </a:solidFill>
                <a:latin typeface="Inter Bold"/>
                <a:ea typeface="Inter Bold"/>
                <a:cs typeface="Inter Bold"/>
                <a:sym typeface="Inter Bold"/>
              </a:rPr>
              <a:t>CarePay Revenue Model</a:t>
            </a:r>
          </a:p>
        </p:txBody>
      </p:sp>
    </p:spTree>
    <p:extLst>
      <p:ext uri="{BB962C8B-B14F-4D97-AF65-F5344CB8AC3E}">
        <p14:creationId xmlns:p14="http://schemas.microsoft.com/office/powerpoint/2010/main" val="1190051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829A8-1BD1-3149-148A-CF82E5C3763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6BC7C7B9-D72F-68D7-425E-C192406B0C09}"/>
              </a:ext>
            </a:extLst>
          </p:cNvPr>
          <p:cNvGrpSpPr/>
          <p:nvPr/>
        </p:nvGrpSpPr>
        <p:grpSpPr>
          <a:xfrm>
            <a:off x="1" y="-1"/>
            <a:ext cx="8381999" cy="10287001"/>
            <a:chOff x="0" y="0"/>
            <a:chExt cx="2451795" cy="2709333"/>
          </a:xfrm>
        </p:grpSpPr>
        <p:sp>
          <p:nvSpPr>
            <p:cNvPr id="3" name="Freeform 3">
              <a:extLst>
                <a:ext uri="{FF2B5EF4-FFF2-40B4-BE49-F238E27FC236}">
                  <a16:creationId xmlns:a16="http://schemas.microsoft.com/office/drawing/2014/main" id="{7C95FECF-F75C-3E7F-D416-A96A23B0DDC3}"/>
                </a:ext>
              </a:extLst>
            </p:cNvPr>
            <p:cNvSpPr/>
            <p:nvPr/>
          </p:nvSpPr>
          <p:spPr>
            <a:xfrm>
              <a:off x="0" y="0"/>
              <a:ext cx="2451795" cy="2709333"/>
            </a:xfrm>
            <a:custGeom>
              <a:avLst/>
              <a:gdLst/>
              <a:ahLst/>
              <a:cxnLst/>
              <a:rect l="l" t="t" r="r" b="b"/>
              <a:pathLst>
                <a:path w="2451795" h="2709333">
                  <a:moveTo>
                    <a:pt x="0" y="0"/>
                  </a:moveTo>
                  <a:lnTo>
                    <a:pt x="2451795" y="0"/>
                  </a:lnTo>
                  <a:lnTo>
                    <a:pt x="2451795" y="2709333"/>
                  </a:lnTo>
                  <a:lnTo>
                    <a:pt x="0" y="2709333"/>
                  </a:lnTo>
                  <a:close/>
                </a:path>
              </a:pathLst>
            </a:custGeom>
            <a:solidFill>
              <a:srgbClr val="17726D"/>
            </a:solidFill>
          </p:spPr>
          <p:txBody>
            <a:bodyPr/>
            <a:lstStyle/>
            <a:p>
              <a:endParaRPr lang="en-RW" dirty="0"/>
            </a:p>
          </p:txBody>
        </p:sp>
        <p:sp>
          <p:nvSpPr>
            <p:cNvPr id="4" name="TextBox 4">
              <a:extLst>
                <a:ext uri="{FF2B5EF4-FFF2-40B4-BE49-F238E27FC236}">
                  <a16:creationId xmlns:a16="http://schemas.microsoft.com/office/drawing/2014/main" id="{330EB73C-4931-0D9D-6D81-3C018EE4504F}"/>
                </a:ext>
              </a:extLst>
            </p:cNvPr>
            <p:cNvSpPr txBox="1"/>
            <p:nvPr/>
          </p:nvSpPr>
          <p:spPr>
            <a:xfrm>
              <a:off x="0" y="-47625"/>
              <a:ext cx="2451795" cy="2756958"/>
            </a:xfrm>
            <a:prstGeom prst="rect">
              <a:avLst/>
            </a:prstGeom>
          </p:spPr>
          <p:txBody>
            <a:bodyPr lIns="50800" tIns="50800" rIns="50800" bIns="50800" rtlCol="0" anchor="ctr"/>
            <a:lstStyle/>
            <a:p>
              <a:pPr algn="ctr">
                <a:lnSpc>
                  <a:spcPts val="2479"/>
                </a:lnSpc>
              </a:pPr>
              <a:endParaRPr/>
            </a:p>
          </p:txBody>
        </p:sp>
      </p:grpSp>
      <p:sp>
        <p:nvSpPr>
          <p:cNvPr id="14" name="TextBox 14">
            <a:extLst>
              <a:ext uri="{FF2B5EF4-FFF2-40B4-BE49-F238E27FC236}">
                <a16:creationId xmlns:a16="http://schemas.microsoft.com/office/drawing/2014/main" id="{42074C07-DBF9-9CE0-A78B-64C98E4A7EBC}"/>
              </a:ext>
            </a:extLst>
          </p:cNvPr>
          <p:cNvSpPr txBox="1"/>
          <p:nvPr/>
        </p:nvSpPr>
        <p:spPr>
          <a:xfrm>
            <a:off x="500157" y="276122"/>
            <a:ext cx="8147912" cy="984885"/>
          </a:xfrm>
          <a:prstGeom prst="rect">
            <a:avLst/>
          </a:prstGeom>
        </p:spPr>
        <p:txBody>
          <a:bodyPr lIns="0" tIns="0" rIns="0" bIns="0" rtlCol="0" anchor="t">
            <a:spAutoFit/>
          </a:bodyPr>
          <a:lstStyle/>
          <a:p>
            <a:pPr algn="l">
              <a:lnSpc>
                <a:spcPts val="7560"/>
              </a:lnSpc>
            </a:pPr>
            <a:r>
              <a:rPr lang="en-US" sz="7200" b="1" dirty="0">
                <a:solidFill>
                  <a:srgbClr val="FFFFFF"/>
                </a:solidFill>
                <a:latin typeface="Inter Bold"/>
                <a:ea typeface="Inter Bold"/>
                <a:cs typeface="Inter Bold"/>
                <a:sym typeface="Inter Bold"/>
              </a:rPr>
              <a:t>Competition</a:t>
            </a:r>
          </a:p>
        </p:txBody>
      </p:sp>
      <p:sp>
        <p:nvSpPr>
          <p:cNvPr id="15" name="TextBox 15">
            <a:extLst>
              <a:ext uri="{FF2B5EF4-FFF2-40B4-BE49-F238E27FC236}">
                <a16:creationId xmlns:a16="http://schemas.microsoft.com/office/drawing/2014/main" id="{E13FCD02-2BFF-D102-6412-EE410B786DC5}"/>
              </a:ext>
            </a:extLst>
          </p:cNvPr>
          <p:cNvSpPr txBox="1"/>
          <p:nvPr/>
        </p:nvSpPr>
        <p:spPr>
          <a:xfrm>
            <a:off x="493531" y="1412118"/>
            <a:ext cx="8138387" cy="406458"/>
          </a:xfrm>
          <a:prstGeom prst="rect">
            <a:avLst/>
          </a:prstGeom>
        </p:spPr>
        <p:txBody>
          <a:bodyPr lIns="0" tIns="0" rIns="0" bIns="0" rtlCol="0" anchor="t">
            <a:spAutoFit/>
          </a:bodyPr>
          <a:lstStyle/>
          <a:p>
            <a:pPr marL="0" lvl="0" indent="0" algn="l">
              <a:lnSpc>
                <a:spcPts val="3359"/>
              </a:lnSpc>
            </a:pPr>
            <a:r>
              <a:rPr lang="en-US" sz="2400" b="1" spc="177" dirty="0">
                <a:solidFill>
                  <a:srgbClr val="FFFFFF"/>
                </a:solidFill>
                <a:latin typeface="Open Sans Semi-Bold"/>
                <a:ea typeface="Open Sans Semi-Bold"/>
                <a:cs typeface="Open Sans Semi-Bold"/>
              </a:rPr>
              <a:t>CarePay win the competition easily</a:t>
            </a:r>
            <a:endParaRPr lang="en-US" sz="2400" b="1" spc="177" dirty="0">
              <a:solidFill>
                <a:srgbClr val="FFFFFF"/>
              </a:solidFill>
              <a:latin typeface="Open Sans Semi-Bold"/>
              <a:ea typeface="Open Sans Semi-Bold"/>
              <a:cs typeface="Open Sans Semi-Bold"/>
              <a:sym typeface="Open Sans Semi-Bold"/>
            </a:endParaRPr>
          </a:p>
        </p:txBody>
      </p:sp>
      <p:sp>
        <p:nvSpPr>
          <p:cNvPr id="16" name="TextBox 16">
            <a:extLst>
              <a:ext uri="{FF2B5EF4-FFF2-40B4-BE49-F238E27FC236}">
                <a16:creationId xmlns:a16="http://schemas.microsoft.com/office/drawing/2014/main" id="{C5C8F08F-4B36-9FA9-ADE1-71EF0BEBACEB}"/>
              </a:ext>
            </a:extLst>
          </p:cNvPr>
          <p:cNvSpPr txBox="1"/>
          <p:nvPr/>
        </p:nvSpPr>
        <p:spPr>
          <a:xfrm>
            <a:off x="276015" y="6998258"/>
            <a:ext cx="7924800" cy="2576603"/>
          </a:xfrm>
          <a:prstGeom prst="rect">
            <a:avLst/>
          </a:prstGeom>
          <a:effectLst>
            <a:softEdge rad="0"/>
          </a:effectLst>
        </p:spPr>
        <p:txBody>
          <a:bodyPr wrap="square" lIns="0" tIns="0" rIns="0" bIns="0" rtlCol="0" anchor="t">
            <a:spAutoFit/>
          </a:bodyPr>
          <a:lstStyle/>
          <a:p>
            <a:pPr marL="342900" indent="-342900">
              <a:lnSpc>
                <a:spcPts val="3410"/>
              </a:lnSpc>
              <a:buFont typeface="Arial" panose="020B0604020202020204" pitchFamily="34" charset="0"/>
              <a:buChar char="•"/>
            </a:pPr>
            <a:r>
              <a:rPr lang="en-US" sz="2100" b="1" dirty="0">
                <a:solidFill>
                  <a:srgbClr val="FFFFFF"/>
                </a:solidFill>
                <a:latin typeface="Open Sans"/>
                <a:ea typeface="Open Sans"/>
                <a:cs typeface="Open Sans"/>
              </a:rPr>
              <a:t>CarePay</a:t>
            </a:r>
            <a:r>
              <a:rPr lang="en-US" sz="2100" dirty="0">
                <a:solidFill>
                  <a:srgbClr val="FFFFFF"/>
                </a:solidFill>
                <a:latin typeface="Open Sans"/>
                <a:ea typeface="Open Sans"/>
                <a:cs typeface="Open Sans"/>
              </a:rPr>
              <a:t> easily outcompetes Smart with lower costs and more features.</a:t>
            </a:r>
          </a:p>
          <a:p>
            <a:pPr marL="342900" indent="-342900">
              <a:lnSpc>
                <a:spcPts val="3410"/>
              </a:lnSpc>
              <a:buFont typeface="Arial" panose="020B0604020202020204" pitchFamily="34" charset="0"/>
              <a:buChar char="•"/>
            </a:pPr>
            <a:r>
              <a:rPr lang="en-US" sz="2100" dirty="0">
                <a:solidFill>
                  <a:srgbClr val="FFFFFF"/>
                </a:solidFill>
                <a:latin typeface="Open Sans"/>
                <a:ea typeface="Open Sans"/>
                <a:cs typeface="Open Sans"/>
              </a:rPr>
              <a:t>The first Rwandan platform to connect healthcare providers and insurers seamlessly.</a:t>
            </a:r>
          </a:p>
          <a:p>
            <a:pPr marL="342900" indent="-342900">
              <a:lnSpc>
                <a:spcPts val="3410"/>
              </a:lnSpc>
              <a:buFont typeface="Arial" panose="020B0604020202020204" pitchFamily="34" charset="0"/>
              <a:buChar char="•"/>
            </a:pPr>
            <a:r>
              <a:rPr lang="en-US" sz="2100" dirty="0">
                <a:solidFill>
                  <a:srgbClr val="FFFFFF"/>
                </a:solidFill>
                <a:latin typeface="Open Sans"/>
                <a:ea typeface="Open Sans"/>
                <a:cs typeface="Open Sans"/>
              </a:rPr>
              <a:t>Offers automated claims submission, AI adjudication, and fraud detection.</a:t>
            </a:r>
            <a:endParaRPr lang="en-US" sz="2100" dirty="0">
              <a:solidFill>
                <a:srgbClr val="FFFFFF"/>
              </a:solidFill>
              <a:latin typeface="Open Sans"/>
              <a:ea typeface="Open Sans"/>
              <a:cs typeface="Open Sans"/>
              <a:sym typeface="Open Sans"/>
            </a:endParaRPr>
          </a:p>
        </p:txBody>
      </p:sp>
      <p:grpSp>
        <p:nvGrpSpPr>
          <p:cNvPr id="17" name="Group 17">
            <a:extLst>
              <a:ext uri="{FF2B5EF4-FFF2-40B4-BE49-F238E27FC236}">
                <a16:creationId xmlns:a16="http://schemas.microsoft.com/office/drawing/2014/main" id="{BD445537-F170-8711-C4A8-0BEA22563A46}"/>
              </a:ext>
            </a:extLst>
          </p:cNvPr>
          <p:cNvGrpSpPr/>
          <p:nvPr/>
        </p:nvGrpSpPr>
        <p:grpSpPr>
          <a:xfrm>
            <a:off x="8558463" y="110952"/>
            <a:ext cx="9322200" cy="842416"/>
            <a:chOff x="0" y="-38100"/>
            <a:chExt cx="1760253" cy="183936"/>
          </a:xfrm>
        </p:grpSpPr>
        <p:sp>
          <p:nvSpPr>
            <p:cNvPr id="18" name="Freeform 18">
              <a:extLst>
                <a:ext uri="{FF2B5EF4-FFF2-40B4-BE49-F238E27FC236}">
                  <a16:creationId xmlns:a16="http://schemas.microsoft.com/office/drawing/2014/main" id="{9059DB4B-6A77-A6EE-DD20-710CC4FB757A}"/>
                </a:ext>
              </a:extLst>
            </p:cNvPr>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txBody>
            <a:bodyPr/>
            <a:lstStyle/>
            <a:p>
              <a:endParaRPr lang="en-RW"/>
            </a:p>
          </p:txBody>
        </p:sp>
        <p:sp>
          <p:nvSpPr>
            <p:cNvPr id="19" name="TextBox 19">
              <a:extLst>
                <a:ext uri="{FF2B5EF4-FFF2-40B4-BE49-F238E27FC236}">
                  <a16:creationId xmlns:a16="http://schemas.microsoft.com/office/drawing/2014/main" id="{5D724B47-C924-6402-F4BB-648824C13A86}"/>
                </a:ext>
              </a:extLst>
            </p:cNvPr>
            <p:cNvSpPr txBox="1"/>
            <p:nvPr/>
          </p:nvSpPr>
          <p:spPr>
            <a:xfrm>
              <a:off x="0" y="-38100"/>
              <a:ext cx="1760253" cy="183936"/>
            </a:xfrm>
            <a:prstGeom prst="rect">
              <a:avLst/>
            </a:prstGeom>
          </p:spPr>
          <p:txBody>
            <a:bodyPr lIns="50800" tIns="50800" rIns="50800" bIns="50800" rtlCol="0" anchor="ctr"/>
            <a:lstStyle/>
            <a:p>
              <a:pPr algn="ctr">
                <a:lnSpc>
                  <a:spcPts val="3079"/>
                </a:lnSpc>
              </a:pPr>
              <a:endParaRPr lang="en-US" sz="2199" b="1" dirty="0">
                <a:solidFill>
                  <a:srgbClr val="FFFFFF"/>
                </a:solidFill>
                <a:latin typeface="Inter Bold"/>
                <a:ea typeface="Inter Bold"/>
                <a:cs typeface="Inter Bold"/>
                <a:sym typeface="Inter Bold"/>
              </a:endParaRPr>
            </a:p>
          </p:txBody>
        </p:sp>
      </p:grpSp>
      <p:sp>
        <p:nvSpPr>
          <p:cNvPr id="26" name="TextBox 26">
            <a:extLst>
              <a:ext uri="{FF2B5EF4-FFF2-40B4-BE49-F238E27FC236}">
                <a16:creationId xmlns:a16="http://schemas.microsoft.com/office/drawing/2014/main" id="{49807F38-4808-3C66-924B-A89B4997E73F}"/>
              </a:ext>
            </a:extLst>
          </p:cNvPr>
          <p:cNvSpPr txBox="1"/>
          <p:nvPr/>
        </p:nvSpPr>
        <p:spPr>
          <a:xfrm>
            <a:off x="8631918" y="888790"/>
            <a:ext cx="9431106" cy="2130648"/>
          </a:xfrm>
          <a:prstGeom prst="rect">
            <a:avLst/>
          </a:prstGeom>
        </p:spPr>
        <p:txBody>
          <a:bodyPr wrap="square" lIns="0" tIns="0" rIns="0" bIns="0" rtlCol="0" anchor="t">
            <a:spAutoFit/>
          </a:bodyPr>
          <a:lstStyle/>
          <a:p>
            <a:pPr>
              <a:lnSpc>
                <a:spcPts val="3410"/>
              </a:lnSpc>
            </a:pPr>
            <a:r>
              <a:rPr lang="en-US" sz="1700" b="1" dirty="0">
                <a:latin typeface="Open Sans" panose="020B0606030504020204" pitchFamily="34" charset="0"/>
                <a:ea typeface="Open Sans" panose="020B0606030504020204" pitchFamily="34" charset="0"/>
                <a:cs typeface="Open Sans" panose="020B0606030504020204" pitchFamily="34" charset="0"/>
              </a:rPr>
              <a:t>What They Offer:</a:t>
            </a:r>
            <a:r>
              <a:rPr lang="en-US" sz="1700" dirty="0">
                <a:latin typeface="Open Sans" panose="020B0606030504020204" pitchFamily="34" charset="0"/>
                <a:ea typeface="Open Sans" panose="020B0606030504020204" pitchFamily="34" charset="0"/>
                <a:cs typeface="Open Sans" panose="020B0606030504020204" pitchFamily="34" charset="0"/>
              </a:rPr>
              <a:t> Insurance Management System, Biometric identification, manage memberships, cards, and policies.</a:t>
            </a:r>
            <a:br>
              <a:rPr lang="en-US" sz="1700" dirty="0">
                <a:latin typeface="Open Sans" panose="020B0606030504020204" pitchFamily="34" charset="0"/>
                <a:ea typeface="Open Sans" panose="020B0606030504020204" pitchFamily="34" charset="0"/>
                <a:cs typeface="Open Sans" panose="020B0606030504020204" pitchFamily="34" charset="0"/>
              </a:rPr>
            </a:br>
            <a:r>
              <a:rPr lang="en-US" sz="1700" b="1" dirty="0">
                <a:latin typeface="Open Sans" panose="020B0606030504020204" pitchFamily="34" charset="0"/>
                <a:ea typeface="Open Sans" panose="020B0606030504020204" pitchFamily="34" charset="0"/>
                <a:cs typeface="Open Sans" panose="020B0606030504020204" pitchFamily="34" charset="0"/>
              </a:rPr>
              <a:t>Limitations:</a:t>
            </a:r>
            <a:r>
              <a:rPr lang="en-US" sz="1700" dirty="0">
                <a:latin typeface="Open Sans" panose="020B0606030504020204" pitchFamily="34" charset="0"/>
                <a:ea typeface="Open Sans" panose="020B0606030504020204" pitchFamily="34" charset="0"/>
                <a:cs typeface="Open Sans" panose="020B0606030504020204" pitchFamily="34" charset="0"/>
              </a:rPr>
              <a:t> Expensive, No digital claims submission or analytics.</a:t>
            </a:r>
            <a:br>
              <a:rPr lang="en-US" sz="1700" dirty="0">
                <a:latin typeface="Open Sans" panose="020B0606030504020204" pitchFamily="34" charset="0"/>
                <a:ea typeface="Open Sans" panose="020B0606030504020204" pitchFamily="34" charset="0"/>
                <a:cs typeface="Open Sans" panose="020B0606030504020204" pitchFamily="34" charset="0"/>
              </a:rPr>
            </a:br>
            <a:r>
              <a:rPr lang="en-US" sz="1700" b="1" dirty="0">
                <a:latin typeface="Open Sans" panose="020B0606030504020204" pitchFamily="34" charset="0"/>
                <a:ea typeface="Open Sans" panose="020B0606030504020204" pitchFamily="34" charset="0"/>
                <a:cs typeface="Open Sans" panose="020B0606030504020204" pitchFamily="34" charset="0"/>
              </a:rPr>
              <a:t>CarePay Advantage:</a:t>
            </a:r>
            <a:r>
              <a:rPr lang="en-US" sz="1700" dirty="0">
                <a:latin typeface="Open Sans" panose="020B0606030504020204" pitchFamily="34" charset="0"/>
                <a:ea typeface="Open Sans" panose="020B0606030504020204" pitchFamily="34" charset="0"/>
                <a:cs typeface="Open Sans" panose="020B0606030504020204" pitchFamily="34" charset="0"/>
              </a:rPr>
              <a:t> More affordable, with additional features like real-time claims submission and fraud detection.</a:t>
            </a:r>
            <a:endParaRPr lang="en-US" sz="1700"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Open Sans"/>
            </a:endParaRPr>
          </a:p>
        </p:txBody>
      </p:sp>
      <p:sp>
        <p:nvSpPr>
          <p:cNvPr id="48" name="TextBox 22">
            <a:extLst>
              <a:ext uri="{FF2B5EF4-FFF2-40B4-BE49-F238E27FC236}">
                <a16:creationId xmlns:a16="http://schemas.microsoft.com/office/drawing/2014/main" id="{A9B006A4-FA35-0DDC-6829-7D92CC5416DF}"/>
              </a:ext>
            </a:extLst>
          </p:cNvPr>
          <p:cNvSpPr txBox="1"/>
          <p:nvPr/>
        </p:nvSpPr>
        <p:spPr>
          <a:xfrm>
            <a:off x="8800124" y="272223"/>
            <a:ext cx="9048444" cy="646679"/>
          </a:xfrm>
          <a:prstGeom prst="rect">
            <a:avLst/>
          </a:prstGeom>
        </p:spPr>
        <p:txBody>
          <a:bodyPr lIns="50800" tIns="50800" rIns="50800" bIns="50800" rtlCol="0" anchor="ctr"/>
          <a:lstStyle/>
          <a:p>
            <a:pPr algn="ctr">
              <a:lnSpc>
                <a:spcPts val="3079"/>
              </a:lnSpc>
            </a:pPr>
            <a:r>
              <a:rPr lang="en-US" sz="2100" b="1" dirty="0">
                <a:solidFill>
                  <a:srgbClr val="FFFFFF"/>
                </a:solidFill>
                <a:latin typeface="Inter Bold"/>
                <a:ea typeface="Inter Bold"/>
                <a:sym typeface="Inter Bold"/>
              </a:rPr>
              <a:t>Competitor 1: </a:t>
            </a:r>
            <a:r>
              <a:rPr lang="en-US" sz="2100" b="1" dirty="0">
                <a:solidFill>
                  <a:srgbClr val="FFFFFF"/>
                </a:solidFill>
                <a:latin typeface="Inter Bold"/>
                <a:ea typeface="Inter Bold"/>
              </a:rPr>
              <a:t>Smart System (Kenya)</a:t>
            </a:r>
            <a:r>
              <a:rPr lang="en-US" sz="2100" b="1" dirty="0">
                <a:solidFill>
                  <a:srgbClr val="FFFFFF"/>
                </a:solidFill>
                <a:latin typeface="Inter Bold"/>
                <a:ea typeface="Inter Bold"/>
                <a:sym typeface="Inter Bold"/>
              </a:rPr>
              <a:t> </a:t>
            </a:r>
          </a:p>
        </p:txBody>
      </p:sp>
      <p:sp>
        <p:nvSpPr>
          <p:cNvPr id="57" name="TextBox 22">
            <a:extLst>
              <a:ext uri="{FF2B5EF4-FFF2-40B4-BE49-F238E27FC236}">
                <a16:creationId xmlns:a16="http://schemas.microsoft.com/office/drawing/2014/main" id="{B5CE4F68-8AAB-9328-E1D2-A29C30F31E91}"/>
              </a:ext>
            </a:extLst>
          </p:cNvPr>
          <p:cNvSpPr txBox="1"/>
          <p:nvPr/>
        </p:nvSpPr>
        <p:spPr>
          <a:xfrm>
            <a:off x="9336301" y="3132251"/>
            <a:ext cx="8381999" cy="646679"/>
          </a:xfrm>
          <a:prstGeom prst="rect">
            <a:avLst/>
          </a:prstGeom>
        </p:spPr>
        <p:txBody>
          <a:bodyPr lIns="50800" tIns="50800" rIns="50800" bIns="50800" rtlCol="0" anchor="ctr"/>
          <a:lstStyle/>
          <a:p>
            <a:pPr algn="ctr">
              <a:lnSpc>
                <a:spcPts val="3079"/>
              </a:lnSpc>
            </a:pPr>
            <a:r>
              <a:rPr lang="en-US" sz="2199" b="1" dirty="0">
                <a:solidFill>
                  <a:srgbClr val="FFFFFF"/>
                </a:solidFill>
                <a:latin typeface="Inter Bold"/>
                <a:ea typeface="Inter Bold"/>
                <a:sym typeface="Inter Bold"/>
              </a:rPr>
              <a:t>Competitor 2:</a:t>
            </a:r>
          </a:p>
        </p:txBody>
      </p:sp>
      <p:sp>
        <p:nvSpPr>
          <p:cNvPr id="2048" name="TextBox 22">
            <a:extLst>
              <a:ext uri="{FF2B5EF4-FFF2-40B4-BE49-F238E27FC236}">
                <a16:creationId xmlns:a16="http://schemas.microsoft.com/office/drawing/2014/main" id="{75DF0017-FE0A-1723-507D-1AB03AA47B25}"/>
              </a:ext>
            </a:extLst>
          </p:cNvPr>
          <p:cNvSpPr txBox="1"/>
          <p:nvPr/>
        </p:nvSpPr>
        <p:spPr>
          <a:xfrm>
            <a:off x="9489705" y="7734231"/>
            <a:ext cx="8381999" cy="646679"/>
          </a:xfrm>
          <a:prstGeom prst="rect">
            <a:avLst/>
          </a:prstGeom>
        </p:spPr>
        <p:txBody>
          <a:bodyPr lIns="50800" tIns="50800" rIns="50800" bIns="50800" rtlCol="0" anchor="ctr"/>
          <a:lstStyle/>
          <a:p>
            <a:pPr algn="ctr">
              <a:lnSpc>
                <a:spcPts val="3079"/>
              </a:lnSpc>
            </a:pPr>
            <a:r>
              <a:rPr lang="en-US" sz="2199" b="1" dirty="0">
                <a:solidFill>
                  <a:srgbClr val="FFFFFF"/>
                </a:solidFill>
                <a:latin typeface="Inter Bold"/>
                <a:ea typeface="Inter Bold"/>
                <a:sym typeface="Inter Bold"/>
              </a:rPr>
              <a:t>Competitor 4:</a:t>
            </a:r>
          </a:p>
        </p:txBody>
      </p:sp>
      <p:pic>
        <p:nvPicPr>
          <p:cNvPr id="2050" name="Picture 2" descr="Free Photo | Smiling black male doctor pumping fists and celebrating  success.">
            <a:extLst>
              <a:ext uri="{FF2B5EF4-FFF2-40B4-BE49-F238E27FC236}">
                <a16:creationId xmlns:a16="http://schemas.microsoft.com/office/drawing/2014/main" id="{FB2F5710-87E2-4F40-14CC-EAFDDBF8BE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060" y="1785162"/>
            <a:ext cx="7332444" cy="4896105"/>
          </a:xfrm>
          <a:prstGeom prst="rect">
            <a:avLst/>
          </a:prstGeom>
          <a:noFill/>
          <a:effectLst>
            <a:softEdge rad="321499"/>
          </a:effectLst>
          <a:extLst>
            <a:ext uri="{909E8E84-426E-40DD-AFC4-6F175D3DCCD1}">
              <a14:hiddenFill xmlns:a14="http://schemas.microsoft.com/office/drawing/2010/main">
                <a:solidFill>
                  <a:srgbClr val="FFFFFF"/>
                </a:solidFill>
              </a14:hiddenFill>
            </a:ext>
          </a:extLst>
        </p:spPr>
      </p:pic>
      <p:grpSp>
        <p:nvGrpSpPr>
          <p:cNvPr id="5" name="Group 17">
            <a:extLst>
              <a:ext uri="{FF2B5EF4-FFF2-40B4-BE49-F238E27FC236}">
                <a16:creationId xmlns:a16="http://schemas.microsoft.com/office/drawing/2014/main" id="{9DA47F1A-B53A-0DBF-4E17-E0E1ED493059}"/>
              </a:ext>
            </a:extLst>
          </p:cNvPr>
          <p:cNvGrpSpPr/>
          <p:nvPr/>
        </p:nvGrpSpPr>
        <p:grpSpPr>
          <a:xfrm>
            <a:off x="8534400" y="2909639"/>
            <a:ext cx="9322200" cy="842416"/>
            <a:chOff x="0" y="-38100"/>
            <a:chExt cx="1760253" cy="183936"/>
          </a:xfrm>
        </p:grpSpPr>
        <p:sp>
          <p:nvSpPr>
            <p:cNvPr id="7" name="Freeform 18">
              <a:extLst>
                <a:ext uri="{FF2B5EF4-FFF2-40B4-BE49-F238E27FC236}">
                  <a16:creationId xmlns:a16="http://schemas.microsoft.com/office/drawing/2014/main" id="{77ADD7FC-3639-EA9E-9BB6-63DFF14DFD6F}"/>
                </a:ext>
              </a:extLst>
            </p:cNvPr>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txBody>
            <a:bodyPr/>
            <a:lstStyle/>
            <a:p>
              <a:endParaRPr lang="en-RW"/>
            </a:p>
          </p:txBody>
        </p:sp>
        <p:sp>
          <p:nvSpPr>
            <p:cNvPr id="8" name="TextBox 19">
              <a:extLst>
                <a:ext uri="{FF2B5EF4-FFF2-40B4-BE49-F238E27FC236}">
                  <a16:creationId xmlns:a16="http://schemas.microsoft.com/office/drawing/2014/main" id="{50780B83-F5CD-A4C7-DD31-C3167381A10C}"/>
                </a:ext>
              </a:extLst>
            </p:cNvPr>
            <p:cNvSpPr txBox="1"/>
            <p:nvPr/>
          </p:nvSpPr>
          <p:spPr>
            <a:xfrm>
              <a:off x="0" y="-38100"/>
              <a:ext cx="1760253" cy="183936"/>
            </a:xfrm>
            <a:prstGeom prst="rect">
              <a:avLst/>
            </a:prstGeom>
          </p:spPr>
          <p:txBody>
            <a:bodyPr lIns="50800" tIns="50800" rIns="50800" bIns="50800" rtlCol="0" anchor="ctr"/>
            <a:lstStyle/>
            <a:p>
              <a:pPr algn="ctr">
                <a:lnSpc>
                  <a:spcPts val="3079"/>
                </a:lnSpc>
              </a:pPr>
              <a:endParaRPr lang="en-US" sz="2199" b="1" dirty="0">
                <a:solidFill>
                  <a:srgbClr val="FFFFFF"/>
                </a:solidFill>
                <a:latin typeface="Inter Bold"/>
                <a:ea typeface="Inter Bold"/>
                <a:cs typeface="Inter Bold"/>
                <a:sym typeface="Inter Bold"/>
              </a:endParaRPr>
            </a:p>
          </p:txBody>
        </p:sp>
      </p:grpSp>
      <p:sp>
        <p:nvSpPr>
          <p:cNvPr id="9" name="TextBox 26">
            <a:extLst>
              <a:ext uri="{FF2B5EF4-FFF2-40B4-BE49-F238E27FC236}">
                <a16:creationId xmlns:a16="http://schemas.microsoft.com/office/drawing/2014/main" id="{6B4F75E0-9A5D-73EB-82C6-AC9C3EF4A9C9}"/>
              </a:ext>
            </a:extLst>
          </p:cNvPr>
          <p:cNvSpPr txBox="1"/>
          <p:nvPr/>
        </p:nvSpPr>
        <p:spPr>
          <a:xfrm>
            <a:off x="8631918" y="3864665"/>
            <a:ext cx="9431106" cy="1259640"/>
          </a:xfrm>
          <a:prstGeom prst="rect">
            <a:avLst/>
          </a:prstGeom>
        </p:spPr>
        <p:txBody>
          <a:bodyPr wrap="square" lIns="0" tIns="0" rIns="0" bIns="0" rtlCol="0" anchor="t">
            <a:spAutoFit/>
          </a:bodyPr>
          <a:lstStyle/>
          <a:p>
            <a:pPr marL="0" lvl="0" indent="0">
              <a:lnSpc>
                <a:spcPts val="3410"/>
              </a:lnSpc>
            </a:pPr>
            <a:r>
              <a:rPr lang="en-US" sz="1700" b="1" dirty="0">
                <a:latin typeface="Open Sans" panose="020B0606030504020204" pitchFamily="34" charset="0"/>
                <a:ea typeface="Open Sans" panose="020B0606030504020204" pitchFamily="34" charset="0"/>
                <a:cs typeface="Open Sans" panose="020B0606030504020204" pitchFamily="34" charset="0"/>
              </a:rPr>
              <a:t>What They Offer:</a:t>
            </a:r>
            <a:r>
              <a:rPr lang="en-US" sz="1700" dirty="0">
                <a:latin typeface="Open Sans" panose="020B0606030504020204" pitchFamily="34" charset="0"/>
                <a:ea typeface="Open Sans" panose="020B0606030504020204" pitchFamily="34" charset="0"/>
                <a:cs typeface="Open Sans" panose="020B0606030504020204" pitchFamily="34" charset="0"/>
              </a:rPr>
              <a:t> Manage memberships, cards, and policies.</a:t>
            </a:r>
            <a:br>
              <a:rPr lang="en-US" sz="1700" dirty="0">
                <a:latin typeface="Open Sans" panose="020B0606030504020204" pitchFamily="34" charset="0"/>
                <a:ea typeface="Open Sans" panose="020B0606030504020204" pitchFamily="34" charset="0"/>
                <a:cs typeface="Open Sans" panose="020B0606030504020204" pitchFamily="34" charset="0"/>
              </a:rPr>
            </a:br>
            <a:r>
              <a:rPr lang="en-US" sz="1700" b="1" dirty="0">
                <a:latin typeface="Open Sans" panose="020B0606030504020204" pitchFamily="34" charset="0"/>
                <a:ea typeface="Open Sans" panose="020B0606030504020204" pitchFamily="34" charset="0"/>
                <a:cs typeface="Open Sans" panose="020B0606030504020204" pitchFamily="34" charset="0"/>
              </a:rPr>
              <a:t>Limitations:</a:t>
            </a:r>
            <a:r>
              <a:rPr lang="en-US" sz="1700" dirty="0">
                <a:latin typeface="Open Sans" panose="020B0606030504020204" pitchFamily="34" charset="0"/>
                <a:ea typeface="Open Sans" panose="020B0606030504020204" pitchFamily="34" charset="0"/>
                <a:cs typeface="Open Sans" panose="020B0606030504020204" pitchFamily="34" charset="0"/>
              </a:rPr>
              <a:t> No digital claims submission or analytics.</a:t>
            </a:r>
            <a:br>
              <a:rPr lang="en-US" sz="1700" dirty="0">
                <a:latin typeface="Open Sans" panose="020B0606030504020204" pitchFamily="34" charset="0"/>
                <a:ea typeface="Open Sans" panose="020B0606030504020204" pitchFamily="34" charset="0"/>
                <a:cs typeface="Open Sans" panose="020B0606030504020204" pitchFamily="34" charset="0"/>
              </a:rPr>
            </a:br>
            <a:r>
              <a:rPr lang="en-US" sz="1700" b="1" dirty="0">
                <a:latin typeface="Open Sans" panose="020B0606030504020204" pitchFamily="34" charset="0"/>
                <a:ea typeface="Open Sans" panose="020B0606030504020204" pitchFamily="34" charset="0"/>
                <a:cs typeface="Open Sans" panose="020B0606030504020204" pitchFamily="34" charset="0"/>
              </a:rPr>
              <a:t>CarePay Advantage:</a:t>
            </a:r>
            <a:r>
              <a:rPr lang="en-US" sz="1700" dirty="0">
                <a:latin typeface="Open Sans" panose="020B0606030504020204" pitchFamily="34" charset="0"/>
                <a:ea typeface="Open Sans" panose="020B0606030504020204" pitchFamily="34" charset="0"/>
                <a:cs typeface="Open Sans" panose="020B0606030504020204" pitchFamily="34" charset="0"/>
              </a:rPr>
              <a:t> Bridge API enables digital claims submission and analytics</a:t>
            </a:r>
            <a:r>
              <a:rPr lang="en-US" sz="1700" dirty="0"/>
              <a:t>.</a:t>
            </a:r>
            <a:endParaRPr lang="en-US" sz="1700"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Open Sans"/>
            </a:endParaRPr>
          </a:p>
        </p:txBody>
      </p:sp>
      <p:sp>
        <p:nvSpPr>
          <p:cNvPr id="20" name="TextBox 22">
            <a:extLst>
              <a:ext uri="{FF2B5EF4-FFF2-40B4-BE49-F238E27FC236}">
                <a16:creationId xmlns:a16="http://schemas.microsoft.com/office/drawing/2014/main" id="{6735CC07-5254-AD58-5D49-BFFA5D5803CC}"/>
              </a:ext>
            </a:extLst>
          </p:cNvPr>
          <p:cNvSpPr txBox="1"/>
          <p:nvPr/>
        </p:nvSpPr>
        <p:spPr>
          <a:xfrm>
            <a:off x="8824198" y="3095887"/>
            <a:ext cx="9048444" cy="646679"/>
          </a:xfrm>
          <a:prstGeom prst="rect">
            <a:avLst/>
          </a:prstGeom>
        </p:spPr>
        <p:txBody>
          <a:bodyPr lIns="50800" tIns="50800" rIns="50800" bIns="50800" rtlCol="0" anchor="ctr"/>
          <a:lstStyle/>
          <a:p>
            <a:pPr algn="ctr">
              <a:lnSpc>
                <a:spcPts val="3079"/>
              </a:lnSpc>
            </a:pPr>
            <a:r>
              <a:rPr lang="en-US" sz="2100" b="1" dirty="0">
                <a:solidFill>
                  <a:srgbClr val="FFFFFF"/>
                </a:solidFill>
                <a:latin typeface="Inter Bold"/>
                <a:ea typeface="Inter Bold"/>
                <a:sym typeface="Inter Bold"/>
              </a:rPr>
              <a:t>Competitor 2:</a:t>
            </a:r>
            <a:r>
              <a:rPr lang="en-US" sz="2100" b="1" dirty="0">
                <a:solidFill>
                  <a:srgbClr val="FFFFFF"/>
                </a:solidFill>
                <a:latin typeface="Inter Bold"/>
                <a:ea typeface="Inter Bold"/>
              </a:rPr>
              <a:t>Insurance Internal Systems</a:t>
            </a:r>
            <a:endParaRPr lang="en-US" sz="2100" b="1" dirty="0">
              <a:solidFill>
                <a:srgbClr val="FFFFFF"/>
              </a:solidFill>
              <a:latin typeface="Inter Bold"/>
              <a:ea typeface="Inter Bold"/>
              <a:sym typeface="Inter Bold"/>
            </a:endParaRPr>
          </a:p>
        </p:txBody>
      </p:sp>
      <p:grpSp>
        <p:nvGrpSpPr>
          <p:cNvPr id="21" name="Group 17">
            <a:extLst>
              <a:ext uri="{FF2B5EF4-FFF2-40B4-BE49-F238E27FC236}">
                <a16:creationId xmlns:a16="http://schemas.microsoft.com/office/drawing/2014/main" id="{C140E1B9-4293-85A2-8C6A-863115EF22AC}"/>
              </a:ext>
            </a:extLst>
          </p:cNvPr>
          <p:cNvGrpSpPr/>
          <p:nvPr/>
        </p:nvGrpSpPr>
        <p:grpSpPr>
          <a:xfrm>
            <a:off x="8534400" y="5043098"/>
            <a:ext cx="9322200" cy="842416"/>
            <a:chOff x="0" y="-38100"/>
            <a:chExt cx="1760253" cy="183936"/>
          </a:xfrm>
        </p:grpSpPr>
        <p:sp>
          <p:nvSpPr>
            <p:cNvPr id="22" name="Freeform 18">
              <a:extLst>
                <a:ext uri="{FF2B5EF4-FFF2-40B4-BE49-F238E27FC236}">
                  <a16:creationId xmlns:a16="http://schemas.microsoft.com/office/drawing/2014/main" id="{4A4ECA75-2CAB-5ECD-80C6-250E8F5B9F4C}"/>
                </a:ext>
              </a:extLst>
            </p:cNvPr>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txBody>
            <a:bodyPr/>
            <a:lstStyle/>
            <a:p>
              <a:endParaRPr lang="en-RW"/>
            </a:p>
          </p:txBody>
        </p:sp>
        <p:sp>
          <p:nvSpPr>
            <p:cNvPr id="23" name="TextBox 19">
              <a:extLst>
                <a:ext uri="{FF2B5EF4-FFF2-40B4-BE49-F238E27FC236}">
                  <a16:creationId xmlns:a16="http://schemas.microsoft.com/office/drawing/2014/main" id="{C5CCB30F-09CD-2AF3-5B5D-82C334740B88}"/>
                </a:ext>
              </a:extLst>
            </p:cNvPr>
            <p:cNvSpPr txBox="1"/>
            <p:nvPr/>
          </p:nvSpPr>
          <p:spPr>
            <a:xfrm>
              <a:off x="0" y="-38100"/>
              <a:ext cx="1760253" cy="183936"/>
            </a:xfrm>
            <a:prstGeom prst="rect">
              <a:avLst/>
            </a:prstGeom>
          </p:spPr>
          <p:txBody>
            <a:bodyPr lIns="50800" tIns="50800" rIns="50800" bIns="50800" rtlCol="0" anchor="ctr"/>
            <a:lstStyle/>
            <a:p>
              <a:pPr algn="ctr">
                <a:lnSpc>
                  <a:spcPts val="3079"/>
                </a:lnSpc>
              </a:pPr>
              <a:endParaRPr lang="en-US" sz="2199" b="1" dirty="0">
                <a:solidFill>
                  <a:srgbClr val="FFFFFF"/>
                </a:solidFill>
                <a:latin typeface="Inter Bold"/>
                <a:ea typeface="Inter Bold"/>
                <a:cs typeface="Inter Bold"/>
                <a:sym typeface="Inter Bold"/>
              </a:endParaRPr>
            </a:p>
          </p:txBody>
        </p:sp>
      </p:grpSp>
      <p:sp>
        <p:nvSpPr>
          <p:cNvPr id="24" name="TextBox 26">
            <a:extLst>
              <a:ext uri="{FF2B5EF4-FFF2-40B4-BE49-F238E27FC236}">
                <a16:creationId xmlns:a16="http://schemas.microsoft.com/office/drawing/2014/main" id="{F39968FA-9928-CA98-FC52-36774835A294}"/>
              </a:ext>
            </a:extLst>
          </p:cNvPr>
          <p:cNvSpPr txBox="1"/>
          <p:nvPr/>
        </p:nvSpPr>
        <p:spPr>
          <a:xfrm>
            <a:off x="8631918" y="5998124"/>
            <a:ext cx="9431106" cy="1255344"/>
          </a:xfrm>
          <a:prstGeom prst="rect">
            <a:avLst/>
          </a:prstGeom>
        </p:spPr>
        <p:txBody>
          <a:bodyPr wrap="square" lIns="0" tIns="0" rIns="0" bIns="0" rtlCol="0" anchor="t">
            <a:spAutoFit/>
          </a:bodyPr>
          <a:lstStyle/>
          <a:p>
            <a:pPr marL="0" lvl="0" indent="0">
              <a:lnSpc>
                <a:spcPts val="3410"/>
              </a:lnSpc>
            </a:pPr>
            <a:r>
              <a:rPr lang="en-US" sz="1700" b="1" dirty="0">
                <a:latin typeface="Open Sans" panose="020B0606030504020204" pitchFamily="34" charset="0"/>
                <a:ea typeface="Open Sans" panose="020B0606030504020204" pitchFamily="34" charset="0"/>
                <a:cs typeface="Open Sans" panose="020B0606030504020204" pitchFamily="34" charset="0"/>
              </a:rPr>
              <a:t>What They Offer:</a:t>
            </a:r>
            <a:r>
              <a:rPr lang="en-US" sz="1700" dirty="0">
                <a:latin typeface="Open Sans" panose="020B0606030504020204" pitchFamily="34" charset="0"/>
                <a:ea typeface="Open Sans" panose="020B0606030504020204" pitchFamily="34" charset="0"/>
                <a:cs typeface="Open Sans" panose="020B0606030504020204" pitchFamily="34" charset="0"/>
              </a:rPr>
              <a:t> Free, open-source hospital management systems.</a:t>
            </a:r>
            <a:br>
              <a:rPr lang="en-US" sz="1700" dirty="0">
                <a:latin typeface="Open Sans" panose="020B0606030504020204" pitchFamily="34" charset="0"/>
                <a:ea typeface="Open Sans" panose="020B0606030504020204" pitchFamily="34" charset="0"/>
                <a:cs typeface="Open Sans" panose="020B0606030504020204" pitchFamily="34" charset="0"/>
              </a:rPr>
            </a:br>
            <a:r>
              <a:rPr lang="en-US" sz="1700" b="1" dirty="0">
                <a:latin typeface="Open Sans" panose="020B0606030504020204" pitchFamily="34" charset="0"/>
                <a:ea typeface="Open Sans" panose="020B0606030504020204" pitchFamily="34" charset="0"/>
                <a:cs typeface="Open Sans" panose="020B0606030504020204" pitchFamily="34" charset="0"/>
              </a:rPr>
              <a:t>Limitations:</a:t>
            </a:r>
            <a:r>
              <a:rPr lang="en-US" sz="1700" dirty="0">
                <a:latin typeface="Open Sans" panose="020B0606030504020204" pitchFamily="34" charset="0"/>
                <a:ea typeface="Open Sans" panose="020B0606030504020204" pitchFamily="34" charset="0"/>
                <a:cs typeface="Open Sans" panose="020B0606030504020204" pitchFamily="34" charset="0"/>
              </a:rPr>
              <a:t> No automated claims submission.</a:t>
            </a:r>
            <a:br>
              <a:rPr lang="en-US" sz="1700" dirty="0">
                <a:latin typeface="Open Sans" panose="020B0606030504020204" pitchFamily="34" charset="0"/>
                <a:ea typeface="Open Sans" panose="020B0606030504020204" pitchFamily="34" charset="0"/>
                <a:cs typeface="Open Sans" panose="020B0606030504020204" pitchFamily="34" charset="0"/>
              </a:rPr>
            </a:br>
            <a:r>
              <a:rPr lang="en-US" sz="1700" b="1" dirty="0">
                <a:latin typeface="Open Sans" panose="020B0606030504020204" pitchFamily="34" charset="0"/>
                <a:ea typeface="Open Sans" panose="020B0606030504020204" pitchFamily="34" charset="0"/>
                <a:cs typeface="Open Sans" panose="020B0606030504020204" pitchFamily="34" charset="0"/>
              </a:rPr>
              <a:t>CarePay Advantage:</a:t>
            </a:r>
            <a:r>
              <a:rPr lang="en-US" sz="1700" dirty="0">
                <a:latin typeface="Open Sans" panose="020B0606030504020204" pitchFamily="34" charset="0"/>
                <a:ea typeface="Open Sans" panose="020B0606030504020204" pitchFamily="34" charset="0"/>
                <a:cs typeface="Open Sans" panose="020B0606030504020204" pitchFamily="34" charset="0"/>
              </a:rPr>
              <a:t> CarePay integrates to automate claims submission and reduce delays.</a:t>
            </a:r>
            <a:endParaRPr lang="en-US" sz="1700"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Open Sans"/>
            </a:endParaRPr>
          </a:p>
        </p:txBody>
      </p:sp>
      <p:sp>
        <p:nvSpPr>
          <p:cNvPr id="25" name="TextBox 22">
            <a:extLst>
              <a:ext uri="{FF2B5EF4-FFF2-40B4-BE49-F238E27FC236}">
                <a16:creationId xmlns:a16="http://schemas.microsoft.com/office/drawing/2014/main" id="{5915234E-4B72-5CEA-3170-546EE689C952}"/>
              </a:ext>
            </a:extLst>
          </p:cNvPr>
          <p:cNvSpPr txBox="1"/>
          <p:nvPr/>
        </p:nvSpPr>
        <p:spPr>
          <a:xfrm>
            <a:off x="8824198" y="5229346"/>
            <a:ext cx="9048444" cy="646679"/>
          </a:xfrm>
          <a:prstGeom prst="rect">
            <a:avLst/>
          </a:prstGeom>
        </p:spPr>
        <p:txBody>
          <a:bodyPr lIns="50800" tIns="50800" rIns="50800" bIns="50800" rtlCol="0" anchor="ctr"/>
          <a:lstStyle/>
          <a:p>
            <a:pPr algn="ctr">
              <a:lnSpc>
                <a:spcPts val="3079"/>
              </a:lnSpc>
            </a:pPr>
            <a:r>
              <a:rPr lang="en-US" sz="2100" b="1" dirty="0">
                <a:solidFill>
                  <a:srgbClr val="FFFFFF"/>
                </a:solidFill>
                <a:latin typeface="Inter Bold"/>
                <a:ea typeface="Inter Bold"/>
                <a:sym typeface="Inter Bold"/>
              </a:rPr>
              <a:t>Competitor 3: </a:t>
            </a:r>
            <a:r>
              <a:rPr lang="en-US" sz="2100" b="1" dirty="0">
                <a:solidFill>
                  <a:srgbClr val="FFFFFF"/>
                </a:solidFill>
                <a:latin typeface="Inter Bold"/>
                <a:ea typeface="Inter Bold"/>
              </a:rPr>
              <a:t>Hospital Systems (Open Clinics &amp; Open MRS)</a:t>
            </a:r>
            <a:endParaRPr lang="en-US" sz="2100" b="1" dirty="0">
              <a:solidFill>
                <a:srgbClr val="FFFFFF"/>
              </a:solidFill>
              <a:latin typeface="Inter Bold"/>
              <a:ea typeface="Inter Bold"/>
              <a:sym typeface="Inter Bold"/>
            </a:endParaRPr>
          </a:p>
        </p:txBody>
      </p:sp>
      <p:sp>
        <p:nvSpPr>
          <p:cNvPr id="30" name="TextBox 22">
            <a:extLst>
              <a:ext uri="{FF2B5EF4-FFF2-40B4-BE49-F238E27FC236}">
                <a16:creationId xmlns:a16="http://schemas.microsoft.com/office/drawing/2014/main" id="{360153AF-48EB-FC0A-B4E7-B683859D81DC}"/>
              </a:ext>
            </a:extLst>
          </p:cNvPr>
          <p:cNvSpPr txBox="1"/>
          <p:nvPr/>
        </p:nvSpPr>
        <p:spPr>
          <a:xfrm>
            <a:off x="9432565" y="8165513"/>
            <a:ext cx="8381999" cy="646679"/>
          </a:xfrm>
          <a:prstGeom prst="rect">
            <a:avLst/>
          </a:prstGeom>
        </p:spPr>
        <p:txBody>
          <a:bodyPr lIns="50800" tIns="50800" rIns="50800" bIns="50800" rtlCol="0" anchor="ctr"/>
          <a:lstStyle/>
          <a:p>
            <a:pPr algn="ctr">
              <a:lnSpc>
                <a:spcPts val="3079"/>
              </a:lnSpc>
            </a:pPr>
            <a:r>
              <a:rPr lang="en-US" sz="2199" b="1" dirty="0">
                <a:solidFill>
                  <a:srgbClr val="FFFFFF"/>
                </a:solidFill>
                <a:latin typeface="Inter Bold"/>
                <a:ea typeface="Inter Bold"/>
                <a:sym typeface="Inter Bold"/>
              </a:rPr>
              <a:t>Competitor 1: </a:t>
            </a:r>
            <a:r>
              <a:rPr lang="en-US" sz="2199" b="1" dirty="0">
                <a:solidFill>
                  <a:srgbClr val="FFFFFF"/>
                </a:solidFill>
                <a:latin typeface="Inter Bold"/>
                <a:ea typeface="Inter Bold"/>
              </a:rPr>
              <a:t>Hospital Systems (Open Clinics &amp; Open MRS)</a:t>
            </a:r>
            <a:endParaRPr lang="en-US" sz="2199" b="1" dirty="0">
              <a:solidFill>
                <a:srgbClr val="FFFFFF"/>
              </a:solidFill>
              <a:latin typeface="Inter Bold"/>
              <a:ea typeface="Inter Bold"/>
              <a:sym typeface="Inter Bold"/>
            </a:endParaRPr>
          </a:p>
        </p:txBody>
      </p:sp>
      <p:grpSp>
        <p:nvGrpSpPr>
          <p:cNvPr id="32" name="Group 17">
            <a:extLst>
              <a:ext uri="{FF2B5EF4-FFF2-40B4-BE49-F238E27FC236}">
                <a16:creationId xmlns:a16="http://schemas.microsoft.com/office/drawing/2014/main" id="{49341B38-3410-D1DB-5719-2CD36936049C}"/>
              </a:ext>
            </a:extLst>
          </p:cNvPr>
          <p:cNvGrpSpPr/>
          <p:nvPr/>
        </p:nvGrpSpPr>
        <p:grpSpPr>
          <a:xfrm>
            <a:off x="8542421" y="7310530"/>
            <a:ext cx="9322200" cy="842416"/>
            <a:chOff x="0" y="-38100"/>
            <a:chExt cx="1760253" cy="183936"/>
          </a:xfrm>
        </p:grpSpPr>
        <p:sp>
          <p:nvSpPr>
            <p:cNvPr id="33" name="Freeform 18">
              <a:extLst>
                <a:ext uri="{FF2B5EF4-FFF2-40B4-BE49-F238E27FC236}">
                  <a16:creationId xmlns:a16="http://schemas.microsoft.com/office/drawing/2014/main" id="{835A8D5B-1C09-05AE-8F95-9F3788CDCEC2}"/>
                </a:ext>
              </a:extLst>
            </p:cNvPr>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txBody>
            <a:bodyPr/>
            <a:lstStyle/>
            <a:p>
              <a:endParaRPr lang="en-RW"/>
            </a:p>
          </p:txBody>
        </p:sp>
        <p:sp>
          <p:nvSpPr>
            <p:cNvPr id="34" name="TextBox 19">
              <a:extLst>
                <a:ext uri="{FF2B5EF4-FFF2-40B4-BE49-F238E27FC236}">
                  <a16:creationId xmlns:a16="http://schemas.microsoft.com/office/drawing/2014/main" id="{8D822C94-D65E-94F4-EFCC-7AA31338EAE9}"/>
                </a:ext>
              </a:extLst>
            </p:cNvPr>
            <p:cNvSpPr txBox="1"/>
            <p:nvPr/>
          </p:nvSpPr>
          <p:spPr>
            <a:xfrm>
              <a:off x="0" y="-38100"/>
              <a:ext cx="1760253" cy="183936"/>
            </a:xfrm>
            <a:prstGeom prst="rect">
              <a:avLst/>
            </a:prstGeom>
          </p:spPr>
          <p:txBody>
            <a:bodyPr lIns="50800" tIns="50800" rIns="50800" bIns="50800" rtlCol="0" anchor="ctr"/>
            <a:lstStyle/>
            <a:p>
              <a:pPr algn="ctr">
                <a:lnSpc>
                  <a:spcPts val="3079"/>
                </a:lnSpc>
              </a:pPr>
              <a:endParaRPr lang="en-US" sz="2199" b="1" dirty="0">
                <a:solidFill>
                  <a:srgbClr val="FFFFFF"/>
                </a:solidFill>
                <a:latin typeface="Inter Bold"/>
                <a:ea typeface="Inter Bold"/>
                <a:cs typeface="Inter Bold"/>
                <a:sym typeface="Inter Bold"/>
              </a:endParaRPr>
            </a:p>
          </p:txBody>
        </p:sp>
      </p:grpSp>
      <p:sp>
        <p:nvSpPr>
          <p:cNvPr id="35" name="TextBox 26">
            <a:extLst>
              <a:ext uri="{FF2B5EF4-FFF2-40B4-BE49-F238E27FC236}">
                <a16:creationId xmlns:a16="http://schemas.microsoft.com/office/drawing/2014/main" id="{88667327-38F2-698D-8035-410A09D01BEA}"/>
              </a:ext>
            </a:extLst>
          </p:cNvPr>
          <p:cNvSpPr txBox="1"/>
          <p:nvPr/>
        </p:nvSpPr>
        <p:spPr>
          <a:xfrm>
            <a:off x="8639939" y="8265556"/>
            <a:ext cx="9431106" cy="1692386"/>
          </a:xfrm>
          <a:prstGeom prst="rect">
            <a:avLst/>
          </a:prstGeom>
        </p:spPr>
        <p:txBody>
          <a:bodyPr wrap="square" lIns="0" tIns="0" rIns="0" bIns="0" rtlCol="0" anchor="t">
            <a:spAutoFit/>
          </a:bodyPr>
          <a:lstStyle/>
          <a:p>
            <a:pPr marL="0" lvl="0" indent="0">
              <a:lnSpc>
                <a:spcPts val="3410"/>
              </a:lnSpc>
            </a:pPr>
            <a:r>
              <a:rPr lang="en-US" sz="1700" b="1" dirty="0">
                <a:latin typeface="Open Sans" panose="020B0606030504020204" pitchFamily="34" charset="0"/>
                <a:ea typeface="Open Sans" panose="020B0606030504020204" pitchFamily="34" charset="0"/>
                <a:cs typeface="Open Sans" panose="020B0606030504020204" pitchFamily="34" charset="0"/>
              </a:rPr>
              <a:t>What They Offer:</a:t>
            </a:r>
            <a:r>
              <a:rPr lang="en-US" sz="1700" dirty="0">
                <a:latin typeface="Open Sans" panose="020B0606030504020204" pitchFamily="34" charset="0"/>
                <a:ea typeface="Open Sans" panose="020B0606030504020204" pitchFamily="34" charset="0"/>
                <a:cs typeface="Open Sans" panose="020B0606030504020204" pitchFamily="34" charset="0"/>
              </a:rPr>
              <a:t> Insurance Management System with AI-powered claims analysis.</a:t>
            </a:r>
            <a:br>
              <a:rPr lang="en-US" sz="1700" dirty="0">
                <a:latin typeface="Open Sans" panose="020B0606030504020204" pitchFamily="34" charset="0"/>
                <a:ea typeface="Open Sans" panose="020B0606030504020204" pitchFamily="34" charset="0"/>
                <a:cs typeface="Open Sans" panose="020B0606030504020204" pitchFamily="34" charset="0"/>
              </a:rPr>
            </a:br>
            <a:r>
              <a:rPr lang="en-US" sz="1700" b="1" dirty="0">
                <a:latin typeface="Open Sans" panose="020B0606030504020204" pitchFamily="34" charset="0"/>
                <a:ea typeface="Open Sans" panose="020B0606030504020204" pitchFamily="34" charset="0"/>
                <a:cs typeface="Open Sans" panose="020B0606030504020204" pitchFamily="34" charset="0"/>
              </a:rPr>
              <a:t>Limitations:</a:t>
            </a:r>
            <a:r>
              <a:rPr lang="en-US" sz="1700" dirty="0">
                <a:latin typeface="Open Sans" panose="020B0606030504020204" pitchFamily="34" charset="0"/>
                <a:ea typeface="Open Sans" panose="020B0606030504020204" pitchFamily="34" charset="0"/>
                <a:cs typeface="Open Sans" panose="020B0606030504020204" pitchFamily="34" charset="0"/>
              </a:rPr>
              <a:t> No digital claims input. Humans manually input data from paperwork into the system.</a:t>
            </a:r>
            <a:br>
              <a:rPr lang="en-US" sz="1700" dirty="0">
                <a:latin typeface="Open Sans" panose="020B0606030504020204" pitchFamily="34" charset="0"/>
                <a:ea typeface="Open Sans" panose="020B0606030504020204" pitchFamily="34" charset="0"/>
                <a:cs typeface="Open Sans" panose="020B0606030504020204" pitchFamily="34" charset="0"/>
              </a:rPr>
            </a:br>
            <a:r>
              <a:rPr lang="en-US" sz="1700" b="1" dirty="0">
                <a:latin typeface="Open Sans" panose="020B0606030504020204" pitchFamily="34" charset="0"/>
                <a:ea typeface="Open Sans" panose="020B0606030504020204" pitchFamily="34" charset="0"/>
                <a:cs typeface="Open Sans" panose="020B0606030504020204" pitchFamily="34" charset="0"/>
              </a:rPr>
              <a:t>CarePay Advantage:</a:t>
            </a:r>
            <a:r>
              <a:rPr lang="en-US" sz="1700" dirty="0">
                <a:latin typeface="Open Sans" panose="020B0606030504020204" pitchFamily="34" charset="0"/>
                <a:ea typeface="Open Sans" panose="020B0606030504020204" pitchFamily="34" charset="0"/>
                <a:cs typeface="Open Sans" panose="020B0606030504020204" pitchFamily="34" charset="0"/>
              </a:rPr>
              <a:t> Bridge API provides digital claims data, speeding up claims processing</a:t>
            </a:r>
            <a:r>
              <a:rPr lang="en-US" sz="1700" dirty="0"/>
              <a:t>.</a:t>
            </a:r>
            <a:endParaRPr lang="en-US" sz="1700"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Open Sans"/>
            </a:endParaRPr>
          </a:p>
        </p:txBody>
      </p:sp>
      <p:sp>
        <p:nvSpPr>
          <p:cNvPr id="36" name="TextBox 22">
            <a:extLst>
              <a:ext uri="{FF2B5EF4-FFF2-40B4-BE49-F238E27FC236}">
                <a16:creationId xmlns:a16="http://schemas.microsoft.com/office/drawing/2014/main" id="{1567A3DD-4F74-67C5-EB66-2F3874489B6E}"/>
              </a:ext>
            </a:extLst>
          </p:cNvPr>
          <p:cNvSpPr txBox="1"/>
          <p:nvPr/>
        </p:nvSpPr>
        <p:spPr>
          <a:xfrm>
            <a:off x="8832219" y="7496778"/>
            <a:ext cx="9048444" cy="646679"/>
          </a:xfrm>
          <a:prstGeom prst="rect">
            <a:avLst/>
          </a:prstGeom>
        </p:spPr>
        <p:txBody>
          <a:bodyPr lIns="50800" tIns="50800" rIns="50800" bIns="50800" rtlCol="0" anchor="ctr"/>
          <a:lstStyle/>
          <a:p>
            <a:pPr algn="ctr">
              <a:lnSpc>
                <a:spcPts val="3079"/>
              </a:lnSpc>
            </a:pPr>
            <a:r>
              <a:rPr lang="en-US" sz="2100" b="1" dirty="0">
                <a:solidFill>
                  <a:srgbClr val="FFFFFF"/>
                </a:solidFill>
                <a:latin typeface="Inter Bold"/>
                <a:ea typeface="Inter Bold"/>
                <a:sym typeface="Inter Bold"/>
              </a:rPr>
              <a:t>Competitor 4: </a:t>
            </a:r>
            <a:r>
              <a:rPr lang="en-US" sz="2100" b="1" dirty="0">
                <a:solidFill>
                  <a:srgbClr val="FFFFFF"/>
                </a:solidFill>
                <a:latin typeface="Inter Bold"/>
                <a:ea typeface="Inter Bold"/>
              </a:rPr>
              <a:t>EdenCare Insurance Internal System</a:t>
            </a:r>
            <a:endParaRPr lang="en-US" sz="2100" b="1" dirty="0">
              <a:solidFill>
                <a:srgbClr val="FFFFFF"/>
              </a:solidFill>
              <a:latin typeface="Inter Bold"/>
              <a:ea typeface="Inter Bold"/>
              <a:sym typeface="Inter Bold"/>
            </a:endParaRPr>
          </a:p>
        </p:txBody>
      </p:sp>
    </p:spTree>
    <p:extLst>
      <p:ext uri="{BB962C8B-B14F-4D97-AF65-F5344CB8AC3E}">
        <p14:creationId xmlns:p14="http://schemas.microsoft.com/office/powerpoint/2010/main" val="34962271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1402</TotalTime>
  <Words>1493</Words>
  <Application>Microsoft Macintosh PowerPoint</Application>
  <PresentationFormat>Custom</PresentationFormat>
  <Paragraphs>206</Paragraphs>
  <Slides>12</Slides>
  <Notes>3</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12</vt:i4>
      </vt:variant>
    </vt:vector>
  </HeadingPairs>
  <TitlesOfParts>
    <vt:vector size="31" baseType="lpstr">
      <vt:lpstr>Inter Heavy</vt:lpstr>
      <vt:lpstr>Open Sans Bold</vt:lpstr>
      <vt:lpstr>Public Sans</vt:lpstr>
      <vt:lpstr>Aptos</vt:lpstr>
      <vt:lpstr>Arial</vt:lpstr>
      <vt:lpstr>Courier New</vt:lpstr>
      <vt:lpstr>Symbol</vt:lpstr>
      <vt:lpstr>Montserrat Semi-Bold</vt:lpstr>
      <vt:lpstr>Inter Bold</vt:lpstr>
      <vt:lpstr>Calibri</vt:lpstr>
      <vt:lpstr>Inter Ultra-Bold</vt:lpstr>
      <vt:lpstr>Open Sans</vt:lpstr>
      <vt:lpstr>Gotham</vt:lpstr>
      <vt:lpstr>Inter Medium</vt:lpstr>
      <vt:lpstr>Public Sans Bold</vt:lpstr>
      <vt:lpstr>Playfair Display Italics</vt:lpstr>
      <vt:lpstr>Open Sans Semi-Bold</vt:lpstr>
      <vt:lpstr>Open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Maurice BIGIRIMANA</cp:lastModifiedBy>
  <cp:revision>16</cp:revision>
  <dcterms:created xsi:type="dcterms:W3CDTF">2006-08-16T00:00:00Z</dcterms:created>
  <dcterms:modified xsi:type="dcterms:W3CDTF">2024-09-26T20:11:21Z</dcterms:modified>
  <dc:identifier>DAGRsHEiAIA</dc:identifier>
</cp:coreProperties>
</file>

<file path=docProps/thumbnail.jpeg>
</file>